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06" r:id="rId3"/>
    <p:sldId id="396"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3" r:id="rId42"/>
    <p:sldId id="484" r:id="rId43"/>
    <p:sldId id="485" r:id="rId44"/>
    <p:sldId id="486" r:id="rId45"/>
    <p:sldId id="487" r:id="rId46"/>
    <p:sldId id="482" r:id="rId47"/>
    <p:sldId id="488" r:id="rId48"/>
    <p:sldId id="444" r:id="rId49"/>
    <p:sldId id="305"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808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56FE8-6D49-446F-B03A-F0085636823E}" type="doc">
      <dgm:prSet loTypeId="urn:microsoft.com/office/officeart/2005/8/layout/cycle5" loCatId="cycle" qsTypeId="urn:microsoft.com/office/officeart/2005/8/quickstyle/3d1" qsCatId="3D" csTypeId="urn:microsoft.com/office/officeart/2005/8/colors/colorful1#1" csCatId="colorful" phldr="1"/>
      <dgm:spPr/>
      <dgm:t>
        <a:bodyPr/>
        <a:lstStyle/>
        <a:p>
          <a:endParaRPr lang="tr-TR"/>
        </a:p>
      </dgm:t>
    </dgm:pt>
    <dgm:pt modelId="{7E77EA40-3ED3-4D33-B1D3-CF6DBB480138}">
      <dgm:prSet phldrT="[Metin]" custT="1"/>
      <dgm:spPr/>
      <dgm:t>
        <a:bodyPr/>
        <a:lstStyle/>
        <a:p>
          <a:r>
            <a:rPr lang="tr-TR" sz="1600" b="1">
              <a:latin typeface="Arial Narrow" panose="020B0606020202030204" pitchFamily="34" charset="0"/>
            </a:rPr>
            <a:t>Empati Kurma Yeteneği Gelişmemiştir.</a:t>
          </a:r>
          <a:endParaRPr lang="tr-TR" sz="1600" b="1" dirty="0">
            <a:latin typeface="Arial Narrow" panose="020B0606020202030204" pitchFamily="34" charset="0"/>
          </a:endParaRPr>
        </a:p>
      </dgm:t>
    </dgm:pt>
    <dgm:pt modelId="{2C017626-A92A-4CEE-B396-CA1EAF4CE7AD}" type="parTrans" cxnId="{9455BA6F-530D-4F85-B6EF-8F4A0846D783}">
      <dgm:prSet/>
      <dgm:spPr/>
      <dgm:t>
        <a:bodyPr/>
        <a:lstStyle/>
        <a:p>
          <a:endParaRPr lang="tr-TR" sz="1600">
            <a:latin typeface="Arial Narrow" panose="020B0606020202030204" pitchFamily="34" charset="0"/>
          </a:endParaRPr>
        </a:p>
      </dgm:t>
    </dgm:pt>
    <dgm:pt modelId="{67C8C277-19C0-493C-AC26-9A1DC4A10194}" type="sibTrans" cxnId="{9455BA6F-530D-4F85-B6EF-8F4A0846D783}">
      <dgm:prSet/>
      <dgm:spPr/>
      <dgm:t>
        <a:bodyPr/>
        <a:lstStyle/>
        <a:p>
          <a:endParaRPr lang="tr-TR" sz="1600">
            <a:latin typeface="Arial Narrow" panose="020B0606020202030204" pitchFamily="34" charset="0"/>
          </a:endParaRPr>
        </a:p>
      </dgm:t>
    </dgm:pt>
    <dgm:pt modelId="{F2BF9CC7-8FD0-4592-869D-C57BD4409517}">
      <dgm:prSet phldrT="[Metin]" custT="1"/>
      <dgm:spPr/>
      <dgm:t>
        <a:bodyPr/>
        <a:lstStyle/>
        <a:p>
          <a:r>
            <a:rPr lang="tr-TR" sz="1600" b="1">
              <a:latin typeface="Arial Narrow" panose="020B0606020202030204" pitchFamily="34" charset="0"/>
            </a:rPr>
            <a:t>Sosyal Becerilerde ve İlişki Kurma Biçimlerinde Yetersizlik Olabilir.</a:t>
          </a:r>
          <a:endParaRPr lang="tr-TR" sz="1600" b="1" dirty="0">
            <a:latin typeface="Arial Narrow" panose="020B0606020202030204" pitchFamily="34" charset="0"/>
          </a:endParaRPr>
        </a:p>
      </dgm:t>
    </dgm:pt>
    <dgm:pt modelId="{3E1B117A-6E57-48E9-9E27-858602E89D08}" type="parTrans" cxnId="{DE024754-3884-441B-B9C7-BE60262166DC}">
      <dgm:prSet/>
      <dgm:spPr/>
      <dgm:t>
        <a:bodyPr/>
        <a:lstStyle/>
        <a:p>
          <a:endParaRPr lang="tr-TR" sz="1600">
            <a:latin typeface="Arial Narrow" panose="020B0606020202030204" pitchFamily="34" charset="0"/>
          </a:endParaRPr>
        </a:p>
      </dgm:t>
    </dgm:pt>
    <dgm:pt modelId="{9FC93658-0433-4131-8F7D-DDC94B3F77AE}" type="sibTrans" cxnId="{DE024754-3884-441B-B9C7-BE60262166DC}">
      <dgm:prSet/>
      <dgm:spPr/>
      <dgm:t>
        <a:bodyPr/>
        <a:lstStyle/>
        <a:p>
          <a:endParaRPr lang="tr-TR" sz="1600">
            <a:latin typeface="Arial Narrow" panose="020B0606020202030204" pitchFamily="34" charset="0"/>
          </a:endParaRPr>
        </a:p>
      </dgm:t>
    </dgm:pt>
    <dgm:pt modelId="{4400AA9A-1DCE-4CE1-A34D-F7204F619C51}">
      <dgm:prSet phldrT="[Metin]" custT="1"/>
      <dgm:spPr/>
      <dgm:t>
        <a:bodyPr/>
        <a:lstStyle/>
        <a:p>
          <a:r>
            <a:rPr lang="tr-TR" sz="1600" b="1">
              <a:latin typeface="Arial Narrow" panose="020B0606020202030204" pitchFamily="34" charset="0"/>
            </a:rPr>
            <a:t>Genellikle Bilimsel Ve Akademik Yönden Yetersiz Olup, Saygı Ve Güç Elde Edebilmek İçin Bunu Yaparlar Ve Akranlarından Yaşça Ve Fiziksel Olarak Büyük Olurlar.</a:t>
          </a:r>
          <a:endParaRPr lang="tr-TR" sz="1600" b="1" dirty="0">
            <a:latin typeface="Arial Narrow" panose="020B0606020202030204" pitchFamily="34" charset="0"/>
          </a:endParaRPr>
        </a:p>
      </dgm:t>
    </dgm:pt>
    <dgm:pt modelId="{D71C12DA-954E-4C52-9E2C-B486359FC616}" type="parTrans" cxnId="{B222CE74-DF07-4B3A-B07F-2574D03915B9}">
      <dgm:prSet/>
      <dgm:spPr/>
      <dgm:t>
        <a:bodyPr/>
        <a:lstStyle/>
        <a:p>
          <a:endParaRPr lang="tr-TR" sz="1600">
            <a:latin typeface="Arial Narrow" panose="020B0606020202030204" pitchFamily="34" charset="0"/>
          </a:endParaRPr>
        </a:p>
      </dgm:t>
    </dgm:pt>
    <dgm:pt modelId="{C705D8C1-1243-4567-B39A-18EF85422022}" type="sibTrans" cxnId="{B222CE74-DF07-4B3A-B07F-2574D03915B9}">
      <dgm:prSet/>
      <dgm:spPr/>
      <dgm:t>
        <a:bodyPr/>
        <a:lstStyle/>
        <a:p>
          <a:endParaRPr lang="tr-TR" sz="1600">
            <a:latin typeface="Arial Narrow" panose="020B0606020202030204" pitchFamily="34" charset="0"/>
          </a:endParaRPr>
        </a:p>
      </dgm:t>
    </dgm:pt>
    <dgm:pt modelId="{16974899-CE76-4E7D-B503-5B0C579CB56F}">
      <dgm:prSet phldrT="[Metin]" custT="1"/>
      <dgm:spPr/>
      <dgm:t>
        <a:bodyPr/>
        <a:lstStyle/>
        <a:p>
          <a:r>
            <a:rPr lang="tr-TR" sz="1600" b="1">
              <a:latin typeface="Arial Narrow" panose="020B0606020202030204" pitchFamily="34" charset="0"/>
            </a:rPr>
            <a:t>Etraflarında Hakimiyet Kurma Eğilimleri Vardır.</a:t>
          </a:r>
          <a:endParaRPr lang="tr-TR" sz="1600" b="1" dirty="0">
            <a:latin typeface="Arial Narrow" panose="020B0606020202030204" pitchFamily="34" charset="0"/>
          </a:endParaRPr>
        </a:p>
      </dgm:t>
    </dgm:pt>
    <dgm:pt modelId="{EE9F29F3-30EE-4748-9241-FA023AD72783}" type="parTrans" cxnId="{57DCD4C9-6DAF-4461-9470-B249BF3B89C6}">
      <dgm:prSet/>
      <dgm:spPr/>
      <dgm:t>
        <a:bodyPr/>
        <a:lstStyle/>
        <a:p>
          <a:endParaRPr lang="tr-TR" sz="1600">
            <a:latin typeface="Arial Narrow" panose="020B0606020202030204" pitchFamily="34" charset="0"/>
          </a:endParaRPr>
        </a:p>
      </dgm:t>
    </dgm:pt>
    <dgm:pt modelId="{DED438AA-1749-4182-9F27-6742B70DF9A4}" type="sibTrans" cxnId="{57DCD4C9-6DAF-4461-9470-B249BF3B89C6}">
      <dgm:prSet/>
      <dgm:spPr/>
      <dgm:t>
        <a:bodyPr/>
        <a:lstStyle/>
        <a:p>
          <a:endParaRPr lang="tr-TR" sz="1600">
            <a:latin typeface="Arial Narrow" panose="020B0606020202030204" pitchFamily="34" charset="0"/>
          </a:endParaRPr>
        </a:p>
      </dgm:t>
    </dgm:pt>
    <dgm:pt modelId="{3D64380A-14C3-47BE-9AA5-B28DDA01E632}">
      <dgm:prSet phldrT="[Metin]" custT="1"/>
      <dgm:spPr/>
      <dgm:t>
        <a:bodyPr/>
        <a:lstStyle/>
        <a:p>
          <a:r>
            <a:rPr lang="tr-TR" sz="1600" b="1">
              <a:latin typeface="Arial Narrow" panose="020B0606020202030204" pitchFamily="34" charset="0"/>
            </a:rPr>
            <a:t>Saldırgan ve Dürtüsel Bir Yapıya Sahiptirler.</a:t>
          </a:r>
          <a:endParaRPr lang="tr-TR" sz="1600" b="1" dirty="0">
            <a:latin typeface="Arial Narrow" panose="020B0606020202030204" pitchFamily="34" charset="0"/>
          </a:endParaRPr>
        </a:p>
      </dgm:t>
    </dgm:pt>
    <dgm:pt modelId="{93BF96AE-59BA-4A4A-9DCC-34DEFC4DFB5E}" type="parTrans" cxnId="{C6C89ED0-BF03-4E1B-A7A0-88AD131DB0AC}">
      <dgm:prSet/>
      <dgm:spPr/>
      <dgm:t>
        <a:bodyPr/>
        <a:lstStyle/>
        <a:p>
          <a:endParaRPr lang="tr-TR" sz="1600">
            <a:latin typeface="Arial Narrow" panose="020B0606020202030204" pitchFamily="34" charset="0"/>
          </a:endParaRPr>
        </a:p>
      </dgm:t>
    </dgm:pt>
    <dgm:pt modelId="{94561D48-1249-4A5D-8C60-1D68A2049BF1}" type="sibTrans" cxnId="{C6C89ED0-BF03-4E1B-A7A0-88AD131DB0AC}">
      <dgm:prSet/>
      <dgm:spPr/>
      <dgm:t>
        <a:bodyPr/>
        <a:lstStyle/>
        <a:p>
          <a:endParaRPr lang="tr-TR" sz="1600">
            <a:latin typeface="Arial Narrow" panose="020B0606020202030204" pitchFamily="34" charset="0"/>
          </a:endParaRPr>
        </a:p>
      </dgm:t>
    </dgm:pt>
    <dgm:pt modelId="{58F4F267-8E6C-4D51-B98D-0FA068C187E5}" type="pres">
      <dgm:prSet presAssocID="{84356FE8-6D49-446F-B03A-F0085636823E}" presName="cycle" presStyleCnt="0">
        <dgm:presLayoutVars>
          <dgm:dir/>
          <dgm:resizeHandles val="exact"/>
        </dgm:presLayoutVars>
      </dgm:prSet>
      <dgm:spPr/>
      <dgm:t>
        <a:bodyPr/>
        <a:lstStyle/>
        <a:p>
          <a:endParaRPr lang="tr-TR"/>
        </a:p>
      </dgm:t>
    </dgm:pt>
    <dgm:pt modelId="{57C7DF16-CD5E-4EA5-8ED3-27280E3BE626}" type="pres">
      <dgm:prSet presAssocID="{7E77EA40-3ED3-4D33-B1D3-CF6DBB480138}" presName="node" presStyleLbl="node1" presStyleIdx="0" presStyleCnt="5" custScaleX="151177" custScaleY="72830" custRadScaleRad="59909" custRadScaleInc="25765">
        <dgm:presLayoutVars>
          <dgm:bulletEnabled val="1"/>
        </dgm:presLayoutVars>
      </dgm:prSet>
      <dgm:spPr/>
      <dgm:t>
        <a:bodyPr/>
        <a:lstStyle/>
        <a:p>
          <a:endParaRPr lang="tr-TR"/>
        </a:p>
      </dgm:t>
    </dgm:pt>
    <dgm:pt modelId="{EF17FB2B-841B-42BD-A0A5-0D0A9B167FE0}" type="pres">
      <dgm:prSet presAssocID="{7E77EA40-3ED3-4D33-B1D3-CF6DBB480138}" presName="spNode" presStyleCnt="0"/>
      <dgm:spPr/>
    </dgm:pt>
    <dgm:pt modelId="{57EC3DE1-601D-4DBA-BD48-5F83596C6536}" type="pres">
      <dgm:prSet presAssocID="{67C8C277-19C0-493C-AC26-9A1DC4A10194}" presName="sibTrans" presStyleLbl="sibTrans1D1" presStyleIdx="0" presStyleCnt="5"/>
      <dgm:spPr/>
      <dgm:t>
        <a:bodyPr/>
        <a:lstStyle/>
        <a:p>
          <a:endParaRPr lang="tr-TR"/>
        </a:p>
      </dgm:t>
    </dgm:pt>
    <dgm:pt modelId="{E51D7833-FD4B-483B-82AB-85947A29EEC3}" type="pres">
      <dgm:prSet presAssocID="{F2BF9CC7-8FD0-4592-869D-C57BD4409517}" presName="node" presStyleLbl="node1" presStyleIdx="1" presStyleCnt="5" custScaleX="253119" custScaleY="69009" custRadScaleRad="202162" custRadScaleInc="42610">
        <dgm:presLayoutVars>
          <dgm:bulletEnabled val="1"/>
        </dgm:presLayoutVars>
      </dgm:prSet>
      <dgm:spPr/>
      <dgm:t>
        <a:bodyPr/>
        <a:lstStyle/>
        <a:p>
          <a:endParaRPr lang="tr-TR"/>
        </a:p>
      </dgm:t>
    </dgm:pt>
    <dgm:pt modelId="{7F10083D-43E5-4178-AC4F-E2EB456219D2}" type="pres">
      <dgm:prSet presAssocID="{F2BF9CC7-8FD0-4592-869D-C57BD4409517}" presName="spNode" presStyleCnt="0"/>
      <dgm:spPr/>
    </dgm:pt>
    <dgm:pt modelId="{22756107-B00C-4533-93DD-62A5AB5EF805}" type="pres">
      <dgm:prSet presAssocID="{9FC93658-0433-4131-8F7D-DDC94B3F77AE}" presName="sibTrans" presStyleLbl="sibTrans1D1" presStyleIdx="1" presStyleCnt="5"/>
      <dgm:spPr/>
      <dgm:t>
        <a:bodyPr/>
        <a:lstStyle/>
        <a:p>
          <a:endParaRPr lang="tr-TR"/>
        </a:p>
      </dgm:t>
    </dgm:pt>
    <dgm:pt modelId="{59EF3575-21C3-4759-A200-02D83E4BEFD2}" type="pres">
      <dgm:prSet presAssocID="{4400AA9A-1DCE-4CE1-A34D-F7204F619C51}" presName="node" presStyleLbl="node1" presStyleIdx="2" presStyleCnt="5" custScaleX="292828" custScaleY="102566" custRadScaleRad="199312" custRadScaleInc="-132254">
        <dgm:presLayoutVars>
          <dgm:bulletEnabled val="1"/>
        </dgm:presLayoutVars>
      </dgm:prSet>
      <dgm:spPr/>
      <dgm:t>
        <a:bodyPr/>
        <a:lstStyle/>
        <a:p>
          <a:endParaRPr lang="tr-TR"/>
        </a:p>
      </dgm:t>
    </dgm:pt>
    <dgm:pt modelId="{7B3B3D27-2F6E-4CA5-BB13-A78C17E9D887}" type="pres">
      <dgm:prSet presAssocID="{4400AA9A-1DCE-4CE1-A34D-F7204F619C51}" presName="spNode" presStyleCnt="0"/>
      <dgm:spPr/>
    </dgm:pt>
    <dgm:pt modelId="{5EA26864-5FB0-4FED-971A-9D50407A4BAE}" type="pres">
      <dgm:prSet presAssocID="{C705D8C1-1243-4567-B39A-18EF85422022}" presName="sibTrans" presStyleLbl="sibTrans1D1" presStyleIdx="2" presStyleCnt="5"/>
      <dgm:spPr/>
      <dgm:t>
        <a:bodyPr/>
        <a:lstStyle/>
        <a:p>
          <a:endParaRPr lang="tr-TR"/>
        </a:p>
      </dgm:t>
    </dgm:pt>
    <dgm:pt modelId="{05DFD92B-5068-4028-B533-B6918E8AFF78}" type="pres">
      <dgm:prSet presAssocID="{16974899-CE76-4E7D-B503-5B0C579CB56F}" presName="node" presStyleLbl="node1" presStyleIdx="3" presStyleCnt="5" custScaleX="257112" custScaleY="76122" custRadScaleRad="218571" custRadScaleInc="136712">
        <dgm:presLayoutVars>
          <dgm:bulletEnabled val="1"/>
        </dgm:presLayoutVars>
      </dgm:prSet>
      <dgm:spPr/>
      <dgm:t>
        <a:bodyPr/>
        <a:lstStyle/>
        <a:p>
          <a:endParaRPr lang="tr-TR"/>
        </a:p>
      </dgm:t>
    </dgm:pt>
    <dgm:pt modelId="{47BC60C8-B38B-47BD-835F-06794FF1857B}" type="pres">
      <dgm:prSet presAssocID="{16974899-CE76-4E7D-B503-5B0C579CB56F}" presName="spNode" presStyleCnt="0"/>
      <dgm:spPr/>
    </dgm:pt>
    <dgm:pt modelId="{A29980EB-DFE5-40CD-A3E8-65CA84CF18B9}" type="pres">
      <dgm:prSet presAssocID="{DED438AA-1749-4182-9F27-6742B70DF9A4}" presName="sibTrans" presStyleLbl="sibTrans1D1" presStyleIdx="3" presStyleCnt="5"/>
      <dgm:spPr/>
      <dgm:t>
        <a:bodyPr/>
        <a:lstStyle/>
        <a:p>
          <a:endParaRPr lang="tr-TR"/>
        </a:p>
      </dgm:t>
    </dgm:pt>
    <dgm:pt modelId="{8AB02817-F54F-41B4-8682-C06390F2523F}" type="pres">
      <dgm:prSet presAssocID="{3D64380A-14C3-47BE-9AA5-B28DDA01E632}" presName="node" presStyleLbl="node1" presStyleIdx="4" presStyleCnt="5" custScaleX="218032" custScaleY="62049" custRadScaleRad="200805" custRadScaleInc="-68422">
        <dgm:presLayoutVars>
          <dgm:bulletEnabled val="1"/>
        </dgm:presLayoutVars>
      </dgm:prSet>
      <dgm:spPr/>
      <dgm:t>
        <a:bodyPr/>
        <a:lstStyle/>
        <a:p>
          <a:endParaRPr lang="tr-TR"/>
        </a:p>
      </dgm:t>
    </dgm:pt>
    <dgm:pt modelId="{DDD07F66-1288-491C-8D4C-BAD6DC78C623}" type="pres">
      <dgm:prSet presAssocID="{3D64380A-14C3-47BE-9AA5-B28DDA01E632}" presName="spNode" presStyleCnt="0"/>
      <dgm:spPr/>
    </dgm:pt>
    <dgm:pt modelId="{60819B8A-6CC4-4F32-886F-07DC4F80BDE9}" type="pres">
      <dgm:prSet presAssocID="{94561D48-1249-4A5D-8C60-1D68A2049BF1}" presName="sibTrans" presStyleLbl="sibTrans1D1" presStyleIdx="4" presStyleCnt="5"/>
      <dgm:spPr/>
      <dgm:t>
        <a:bodyPr/>
        <a:lstStyle/>
        <a:p>
          <a:endParaRPr lang="tr-TR"/>
        </a:p>
      </dgm:t>
    </dgm:pt>
  </dgm:ptLst>
  <dgm:cxnLst>
    <dgm:cxn modelId="{DED75538-DFCF-4D9F-9CC8-D11E973044A9}" type="presOf" srcId="{84356FE8-6D49-446F-B03A-F0085636823E}" destId="{58F4F267-8E6C-4D51-B98D-0FA068C187E5}" srcOrd="0" destOrd="0" presId="urn:microsoft.com/office/officeart/2005/8/layout/cycle5"/>
    <dgm:cxn modelId="{57DCD4C9-6DAF-4461-9470-B249BF3B89C6}" srcId="{84356FE8-6D49-446F-B03A-F0085636823E}" destId="{16974899-CE76-4E7D-B503-5B0C579CB56F}" srcOrd="3" destOrd="0" parTransId="{EE9F29F3-30EE-4748-9241-FA023AD72783}" sibTransId="{DED438AA-1749-4182-9F27-6742B70DF9A4}"/>
    <dgm:cxn modelId="{3B560FA3-1B27-40B5-8741-F73802F8EFF0}" type="presOf" srcId="{9FC93658-0433-4131-8F7D-DDC94B3F77AE}" destId="{22756107-B00C-4533-93DD-62A5AB5EF805}" srcOrd="0" destOrd="0" presId="urn:microsoft.com/office/officeart/2005/8/layout/cycle5"/>
    <dgm:cxn modelId="{BA1729C2-8CFA-45C0-8FD1-E49DAD424F35}" type="presOf" srcId="{67C8C277-19C0-493C-AC26-9A1DC4A10194}" destId="{57EC3DE1-601D-4DBA-BD48-5F83596C6536}" srcOrd="0" destOrd="0" presId="urn:microsoft.com/office/officeart/2005/8/layout/cycle5"/>
    <dgm:cxn modelId="{B222CE74-DF07-4B3A-B07F-2574D03915B9}" srcId="{84356FE8-6D49-446F-B03A-F0085636823E}" destId="{4400AA9A-1DCE-4CE1-A34D-F7204F619C51}" srcOrd="2" destOrd="0" parTransId="{D71C12DA-954E-4C52-9E2C-B486359FC616}" sibTransId="{C705D8C1-1243-4567-B39A-18EF85422022}"/>
    <dgm:cxn modelId="{C6C89ED0-BF03-4E1B-A7A0-88AD131DB0AC}" srcId="{84356FE8-6D49-446F-B03A-F0085636823E}" destId="{3D64380A-14C3-47BE-9AA5-B28DDA01E632}" srcOrd="4" destOrd="0" parTransId="{93BF96AE-59BA-4A4A-9DCC-34DEFC4DFB5E}" sibTransId="{94561D48-1249-4A5D-8C60-1D68A2049BF1}"/>
    <dgm:cxn modelId="{9455BA6F-530D-4F85-B6EF-8F4A0846D783}" srcId="{84356FE8-6D49-446F-B03A-F0085636823E}" destId="{7E77EA40-3ED3-4D33-B1D3-CF6DBB480138}" srcOrd="0" destOrd="0" parTransId="{2C017626-A92A-4CEE-B396-CA1EAF4CE7AD}" sibTransId="{67C8C277-19C0-493C-AC26-9A1DC4A10194}"/>
    <dgm:cxn modelId="{13B5D6B2-F79E-4D85-B906-B6640FF220DF}" type="presOf" srcId="{16974899-CE76-4E7D-B503-5B0C579CB56F}" destId="{05DFD92B-5068-4028-B533-B6918E8AFF78}" srcOrd="0" destOrd="0" presId="urn:microsoft.com/office/officeart/2005/8/layout/cycle5"/>
    <dgm:cxn modelId="{DE024754-3884-441B-B9C7-BE60262166DC}" srcId="{84356FE8-6D49-446F-B03A-F0085636823E}" destId="{F2BF9CC7-8FD0-4592-869D-C57BD4409517}" srcOrd="1" destOrd="0" parTransId="{3E1B117A-6E57-48E9-9E27-858602E89D08}" sibTransId="{9FC93658-0433-4131-8F7D-DDC94B3F77AE}"/>
    <dgm:cxn modelId="{966914C9-F61C-4821-9E18-897773E7512C}" type="presOf" srcId="{DED438AA-1749-4182-9F27-6742B70DF9A4}" destId="{A29980EB-DFE5-40CD-A3E8-65CA84CF18B9}" srcOrd="0" destOrd="0" presId="urn:microsoft.com/office/officeart/2005/8/layout/cycle5"/>
    <dgm:cxn modelId="{88D7982C-BC2A-4BD3-9C73-741A59D2F0A6}" type="presOf" srcId="{7E77EA40-3ED3-4D33-B1D3-CF6DBB480138}" destId="{57C7DF16-CD5E-4EA5-8ED3-27280E3BE626}" srcOrd="0" destOrd="0" presId="urn:microsoft.com/office/officeart/2005/8/layout/cycle5"/>
    <dgm:cxn modelId="{00EAB99F-091A-46D4-B77D-F49D8B2CEE08}" type="presOf" srcId="{4400AA9A-1DCE-4CE1-A34D-F7204F619C51}" destId="{59EF3575-21C3-4759-A200-02D83E4BEFD2}" srcOrd="0" destOrd="0" presId="urn:microsoft.com/office/officeart/2005/8/layout/cycle5"/>
    <dgm:cxn modelId="{1FE22AF0-DAE6-48F3-8D1D-0E5E9B5803A5}" type="presOf" srcId="{F2BF9CC7-8FD0-4592-869D-C57BD4409517}" destId="{E51D7833-FD4B-483B-82AB-85947A29EEC3}" srcOrd="0" destOrd="0" presId="urn:microsoft.com/office/officeart/2005/8/layout/cycle5"/>
    <dgm:cxn modelId="{6610354F-D4D7-4A2A-AD68-070DD8833C9B}" type="presOf" srcId="{C705D8C1-1243-4567-B39A-18EF85422022}" destId="{5EA26864-5FB0-4FED-971A-9D50407A4BAE}" srcOrd="0" destOrd="0" presId="urn:microsoft.com/office/officeart/2005/8/layout/cycle5"/>
    <dgm:cxn modelId="{54F4D5F7-784D-4AD1-88C2-144781AE1DA3}" type="presOf" srcId="{3D64380A-14C3-47BE-9AA5-B28DDA01E632}" destId="{8AB02817-F54F-41B4-8682-C06390F2523F}" srcOrd="0" destOrd="0" presId="urn:microsoft.com/office/officeart/2005/8/layout/cycle5"/>
    <dgm:cxn modelId="{A9D7084C-4A8A-4E84-B646-D2EA1A4019B6}" type="presOf" srcId="{94561D48-1249-4A5D-8C60-1D68A2049BF1}" destId="{60819B8A-6CC4-4F32-886F-07DC4F80BDE9}" srcOrd="0" destOrd="0" presId="urn:microsoft.com/office/officeart/2005/8/layout/cycle5"/>
    <dgm:cxn modelId="{02F80939-EB6C-4302-A71D-BAB45AA54066}" type="presParOf" srcId="{58F4F267-8E6C-4D51-B98D-0FA068C187E5}" destId="{57C7DF16-CD5E-4EA5-8ED3-27280E3BE626}" srcOrd="0" destOrd="0" presId="urn:microsoft.com/office/officeart/2005/8/layout/cycle5"/>
    <dgm:cxn modelId="{273043B3-2B5B-49FA-878D-3B5647D9B15B}" type="presParOf" srcId="{58F4F267-8E6C-4D51-B98D-0FA068C187E5}" destId="{EF17FB2B-841B-42BD-A0A5-0D0A9B167FE0}" srcOrd="1" destOrd="0" presId="urn:microsoft.com/office/officeart/2005/8/layout/cycle5"/>
    <dgm:cxn modelId="{6DD875BA-6453-4E7F-9D0F-C9A3A2398E1C}" type="presParOf" srcId="{58F4F267-8E6C-4D51-B98D-0FA068C187E5}" destId="{57EC3DE1-601D-4DBA-BD48-5F83596C6536}" srcOrd="2" destOrd="0" presId="urn:microsoft.com/office/officeart/2005/8/layout/cycle5"/>
    <dgm:cxn modelId="{7D08F5E3-AA4D-4961-A52A-180A230F8DE1}" type="presParOf" srcId="{58F4F267-8E6C-4D51-B98D-0FA068C187E5}" destId="{E51D7833-FD4B-483B-82AB-85947A29EEC3}" srcOrd="3" destOrd="0" presId="urn:microsoft.com/office/officeart/2005/8/layout/cycle5"/>
    <dgm:cxn modelId="{1F5CE025-D653-4F39-97C2-862F14A3C839}" type="presParOf" srcId="{58F4F267-8E6C-4D51-B98D-0FA068C187E5}" destId="{7F10083D-43E5-4178-AC4F-E2EB456219D2}" srcOrd="4" destOrd="0" presId="urn:microsoft.com/office/officeart/2005/8/layout/cycle5"/>
    <dgm:cxn modelId="{9641634C-7470-411F-887B-334918C0864D}" type="presParOf" srcId="{58F4F267-8E6C-4D51-B98D-0FA068C187E5}" destId="{22756107-B00C-4533-93DD-62A5AB5EF805}" srcOrd="5" destOrd="0" presId="urn:microsoft.com/office/officeart/2005/8/layout/cycle5"/>
    <dgm:cxn modelId="{229C7AAB-ABE8-42BE-8703-682C1D8E0BF8}" type="presParOf" srcId="{58F4F267-8E6C-4D51-B98D-0FA068C187E5}" destId="{59EF3575-21C3-4759-A200-02D83E4BEFD2}" srcOrd="6" destOrd="0" presId="urn:microsoft.com/office/officeart/2005/8/layout/cycle5"/>
    <dgm:cxn modelId="{1D345B4F-05B9-4635-8CE9-6EC72B72676B}" type="presParOf" srcId="{58F4F267-8E6C-4D51-B98D-0FA068C187E5}" destId="{7B3B3D27-2F6E-4CA5-BB13-A78C17E9D887}" srcOrd="7" destOrd="0" presId="urn:microsoft.com/office/officeart/2005/8/layout/cycle5"/>
    <dgm:cxn modelId="{396C5C59-E03D-469A-BF1A-9881DB0400A5}" type="presParOf" srcId="{58F4F267-8E6C-4D51-B98D-0FA068C187E5}" destId="{5EA26864-5FB0-4FED-971A-9D50407A4BAE}" srcOrd="8" destOrd="0" presId="urn:microsoft.com/office/officeart/2005/8/layout/cycle5"/>
    <dgm:cxn modelId="{273641D5-E2B3-453C-BD49-1FDB5A0366B4}" type="presParOf" srcId="{58F4F267-8E6C-4D51-B98D-0FA068C187E5}" destId="{05DFD92B-5068-4028-B533-B6918E8AFF78}" srcOrd="9" destOrd="0" presId="urn:microsoft.com/office/officeart/2005/8/layout/cycle5"/>
    <dgm:cxn modelId="{D7E798C6-61DF-466C-B7FB-1147265FB984}" type="presParOf" srcId="{58F4F267-8E6C-4D51-B98D-0FA068C187E5}" destId="{47BC60C8-B38B-47BD-835F-06794FF1857B}" srcOrd="10" destOrd="0" presId="urn:microsoft.com/office/officeart/2005/8/layout/cycle5"/>
    <dgm:cxn modelId="{44093E84-7416-4A86-9D09-BC212A59C3B6}" type="presParOf" srcId="{58F4F267-8E6C-4D51-B98D-0FA068C187E5}" destId="{A29980EB-DFE5-40CD-A3E8-65CA84CF18B9}" srcOrd="11" destOrd="0" presId="urn:microsoft.com/office/officeart/2005/8/layout/cycle5"/>
    <dgm:cxn modelId="{CCCC1BF9-DECD-44A8-A94D-076672514C5C}" type="presParOf" srcId="{58F4F267-8E6C-4D51-B98D-0FA068C187E5}" destId="{8AB02817-F54F-41B4-8682-C06390F2523F}" srcOrd="12" destOrd="0" presId="urn:microsoft.com/office/officeart/2005/8/layout/cycle5"/>
    <dgm:cxn modelId="{E0B7B0EA-C7B3-44F8-818B-E6C726F9A687}" type="presParOf" srcId="{58F4F267-8E6C-4D51-B98D-0FA068C187E5}" destId="{DDD07F66-1288-491C-8D4C-BAD6DC78C623}" srcOrd="13" destOrd="0" presId="urn:microsoft.com/office/officeart/2005/8/layout/cycle5"/>
    <dgm:cxn modelId="{8CB304C9-C412-41E5-BBB7-DD4719C77171}" type="presParOf" srcId="{58F4F267-8E6C-4D51-B98D-0FA068C187E5}" destId="{60819B8A-6CC4-4F32-886F-07DC4F80BDE9}" srcOrd="14"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E240B-0AC1-4A00-831B-77CCA18B44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E29900A5-86B7-4C57-BA25-CE7885C37398}">
      <dgm:prSet phldrT="[Metin]" custT="1"/>
      <dgm:spPr/>
      <dgm:t>
        <a:bodyPr/>
        <a:lstStyle/>
        <a:p>
          <a:r>
            <a:rPr lang="tr-TR" sz="2000" b="1" dirty="0">
              <a:solidFill>
                <a:schemeClr val="tx1"/>
              </a:solidFill>
              <a:latin typeface="Arial Narrow" panose="020B0606020202030204" pitchFamily="34" charset="0"/>
            </a:rPr>
            <a:t>Zorbalık olaylarının %85’inde akranlar seyirci durumundadır</a:t>
          </a:r>
          <a:r>
            <a:rPr lang="tr-TR" sz="2000" b="1" dirty="0">
              <a:solidFill>
                <a:srgbClr val="FFFF00"/>
              </a:solidFill>
              <a:latin typeface="Arial Narrow" panose="020B0606020202030204" pitchFamily="34" charset="0"/>
            </a:rPr>
            <a:t>.</a:t>
          </a:r>
        </a:p>
      </dgm:t>
    </dgm:pt>
    <dgm:pt modelId="{8895FF90-C7E2-4202-AFC9-75F315CD2A4E}" type="parTrans" cxnId="{EECDC183-2A72-4360-84CB-54B149278FAE}">
      <dgm:prSet/>
      <dgm:spPr/>
      <dgm:t>
        <a:bodyPr/>
        <a:lstStyle/>
        <a:p>
          <a:endParaRPr lang="tr-TR" sz="2000">
            <a:latin typeface="Arial Narrow" panose="020B0606020202030204" pitchFamily="34" charset="0"/>
          </a:endParaRPr>
        </a:p>
      </dgm:t>
    </dgm:pt>
    <dgm:pt modelId="{BE85E051-B524-43A5-8080-A3A66B26521E}" type="sibTrans" cxnId="{EECDC183-2A72-4360-84CB-54B149278FAE}">
      <dgm:prSet/>
      <dgm:spPr/>
      <dgm:t>
        <a:bodyPr/>
        <a:lstStyle/>
        <a:p>
          <a:endParaRPr lang="tr-TR" sz="2000">
            <a:latin typeface="Arial Narrow" panose="020B0606020202030204" pitchFamily="34" charset="0"/>
          </a:endParaRPr>
        </a:p>
      </dgm:t>
    </dgm:pt>
    <dgm:pt modelId="{EAC4B4BE-E9A6-499A-9BB1-30FEBAB654E8}">
      <dgm:prSet phldrT="[Metin]" custT="1"/>
      <dgm:spPr/>
      <dgm:t>
        <a:bodyPr/>
        <a:lstStyle/>
        <a:p>
          <a:r>
            <a:rPr lang="tr-TR" sz="2000" b="1" dirty="0">
              <a:solidFill>
                <a:schemeClr val="tx1"/>
              </a:solidFill>
              <a:latin typeface="Arial Narrow" panose="020B0606020202030204" pitchFamily="34" charset="0"/>
            </a:rPr>
            <a:t>Sadece %11’inde zorbaya müdahale ettikleri görülür</a:t>
          </a:r>
          <a:r>
            <a:rPr lang="tr-TR" sz="2000" b="1" dirty="0">
              <a:solidFill>
                <a:srgbClr val="FFFF00"/>
              </a:solidFill>
              <a:latin typeface="Arial Narrow" panose="020B0606020202030204" pitchFamily="34" charset="0"/>
            </a:rPr>
            <a:t>.</a:t>
          </a:r>
        </a:p>
      </dgm:t>
    </dgm:pt>
    <dgm:pt modelId="{C86B6303-66C4-4703-AA51-3E6C563097E4}" type="parTrans" cxnId="{F8AFB649-4DBC-459E-91F6-5A850E1D0BEC}">
      <dgm:prSet/>
      <dgm:spPr/>
      <dgm:t>
        <a:bodyPr/>
        <a:lstStyle/>
        <a:p>
          <a:endParaRPr lang="tr-TR" sz="2000">
            <a:latin typeface="Arial Narrow" panose="020B0606020202030204" pitchFamily="34" charset="0"/>
          </a:endParaRPr>
        </a:p>
      </dgm:t>
    </dgm:pt>
    <dgm:pt modelId="{E4EAAABD-4B40-49BC-B0AC-256E5035CF01}" type="sibTrans" cxnId="{F8AFB649-4DBC-459E-91F6-5A850E1D0BEC}">
      <dgm:prSet/>
      <dgm:spPr/>
      <dgm:t>
        <a:bodyPr/>
        <a:lstStyle/>
        <a:p>
          <a:endParaRPr lang="tr-TR" sz="2000">
            <a:latin typeface="Arial Narrow" panose="020B0606020202030204" pitchFamily="34" charset="0"/>
          </a:endParaRPr>
        </a:p>
      </dgm:t>
    </dgm:pt>
    <dgm:pt modelId="{11C101F3-C920-4B2A-BE39-D2C55B1A30EB}">
      <dgm:prSet phldrT="[Metin]" custT="1"/>
      <dgm:spPr/>
      <dgm:t>
        <a:bodyPr/>
        <a:lstStyle/>
        <a:p>
          <a:r>
            <a:rPr lang="tr-TR" sz="2000" b="1" dirty="0">
              <a:solidFill>
                <a:schemeClr val="tx1"/>
              </a:solidFill>
              <a:latin typeface="Arial Narrow" panose="020B0606020202030204" pitchFamily="34" charset="0"/>
            </a:rPr>
            <a:t>Zorbalık davranışı gösterenlerden farkları Suçluluk duymalarıdır.</a:t>
          </a:r>
        </a:p>
      </dgm:t>
    </dgm:pt>
    <dgm:pt modelId="{553C6978-DA6A-43A1-AFAF-1D25505067CE}" type="parTrans" cxnId="{CBF4C339-60DC-43AE-AB79-FD46ADE4B43A}">
      <dgm:prSet/>
      <dgm:spPr/>
      <dgm:t>
        <a:bodyPr/>
        <a:lstStyle/>
        <a:p>
          <a:endParaRPr lang="tr-TR" sz="2000">
            <a:latin typeface="Arial Narrow" panose="020B0606020202030204" pitchFamily="34" charset="0"/>
          </a:endParaRPr>
        </a:p>
      </dgm:t>
    </dgm:pt>
    <dgm:pt modelId="{DBFF4377-8DBD-4666-BE34-926E7B6B593F}" type="sibTrans" cxnId="{CBF4C339-60DC-43AE-AB79-FD46ADE4B43A}">
      <dgm:prSet/>
      <dgm:spPr/>
      <dgm:t>
        <a:bodyPr/>
        <a:lstStyle/>
        <a:p>
          <a:endParaRPr lang="tr-TR" sz="2000">
            <a:latin typeface="Arial Narrow" panose="020B0606020202030204" pitchFamily="34" charset="0"/>
          </a:endParaRPr>
        </a:p>
      </dgm:t>
    </dgm:pt>
    <dgm:pt modelId="{20DBC597-5DA7-4227-8C5B-CFC81CB4A03E}">
      <dgm:prSet phldrT="[Metin]" custT="1"/>
      <dgm:spPr/>
      <dgm:t>
        <a:bodyPr/>
        <a:lstStyle/>
        <a:p>
          <a:r>
            <a:rPr lang="tr-TR" sz="2000" b="1" dirty="0">
              <a:solidFill>
                <a:schemeClr val="tx1"/>
              </a:solidFill>
              <a:latin typeface="Arial Narrow" panose="020B0606020202030204" pitchFamily="34" charset="0"/>
            </a:rPr>
            <a:t>Sıklıkla zorbalık davranışı gösteren kişiyi haklı bulup mağdurun hak ettiğini düşünürler. Çünkü zorbalık davranışında bulunanlar öncesinde mağduru kışkırtabilmekte ve seyirci önünde mağduru hak etmiş gibi gösterebilmektedir. </a:t>
          </a:r>
        </a:p>
      </dgm:t>
    </dgm:pt>
    <dgm:pt modelId="{B1E5FE5A-33D5-474F-9CDB-E5960B5B2277}" type="parTrans" cxnId="{D0507DC5-5C3A-4CCB-992C-EF2ECD3E3FB1}">
      <dgm:prSet/>
      <dgm:spPr/>
      <dgm:t>
        <a:bodyPr/>
        <a:lstStyle/>
        <a:p>
          <a:endParaRPr lang="tr-TR" sz="2000">
            <a:latin typeface="Arial Narrow" panose="020B0606020202030204" pitchFamily="34" charset="0"/>
          </a:endParaRPr>
        </a:p>
      </dgm:t>
    </dgm:pt>
    <dgm:pt modelId="{65ECC9D5-1F42-434F-BA19-913D2D56F55D}" type="sibTrans" cxnId="{D0507DC5-5C3A-4CCB-992C-EF2ECD3E3FB1}">
      <dgm:prSet/>
      <dgm:spPr/>
      <dgm:t>
        <a:bodyPr/>
        <a:lstStyle/>
        <a:p>
          <a:endParaRPr lang="tr-TR" sz="2000">
            <a:latin typeface="Arial Narrow" panose="020B0606020202030204" pitchFamily="34" charset="0"/>
          </a:endParaRPr>
        </a:p>
      </dgm:t>
    </dgm:pt>
    <dgm:pt modelId="{C5E4C0A3-78F3-4746-A5BE-A0C7354A923A}">
      <dgm:prSet phldrT="[Metin]" custT="1"/>
      <dgm:spPr/>
      <dgm:t>
        <a:bodyPr/>
        <a:lstStyle/>
        <a:p>
          <a:r>
            <a:rPr lang="tr-TR" sz="2000" b="1" dirty="0">
              <a:solidFill>
                <a:schemeClr val="tx1"/>
              </a:solidFill>
              <a:latin typeface="Arial Narrow" panose="020B0606020202030204" pitchFamily="34" charset="0"/>
            </a:rPr>
            <a:t>İspiyoncu damgası almaktan korkabilir ve bu yüzden sessiz kalabilirler.</a:t>
          </a:r>
        </a:p>
      </dgm:t>
    </dgm:pt>
    <dgm:pt modelId="{41E1C1EC-1C3F-4B0F-BDBC-C7F466BDB27A}" type="parTrans" cxnId="{F914123C-025D-40E5-BC9F-3CDC2F3376E1}">
      <dgm:prSet/>
      <dgm:spPr/>
      <dgm:t>
        <a:bodyPr/>
        <a:lstStyle/>
        <a:p>
          <a:endParaRPr lang="tr-TR" sz="2000">
            <a:latin typeface="Arial Narrow" panose="020B0606020202030204" pitchFamily="34" charset="0"/>
          </a:endParaRPr>
        </a:p>
      </dgm:t>
    </dgm:pt>
    <dgm:pt modelId="{0AE46E62-34A2-4AF1-92F1-508DDBB21BAE}" type="sibTrans" cxnId="{F914123C-025D-40E5-BC9F-3CDC2F3376E1}">
      <dgm:prSet/>
      <dgm:spPr/>
      <dgm:t>
        <a:bodyPr/>
        <a:lstStyle/>
        <a:p>
          <a:endParaRPr lang="tr-TR" sz="2000">
            <a:latin typeface="Arial Narrow" panose="020B0606020202030204" pitchFamily="34" charset="0"/>
          </a:endParaRPr>
        </a:p>
      </dgm:t>
    </dgm:pt>
    <dgm:pt modelId="{AE5BF3AC-CCC9-4482-BA97-CC7343EBE145}" type="pres">
      <dgm:prSet presAssocID="{C1CE240B-0AC1-4A00-831B-77CCA18B446C}" presName="linear" presStyleCnt="0">
        <dgm:presLayoutVars>
          <dgm:animLvl val="lvl"/>
          <dgm:resizeHandles val="exact"/>
        </dgm:presLayoutVars>
      </dgm:prSet>
      <dgm:spPr/>
      <dgm:t>
        <a:bodyPr/>
        <a:lstStyle/>
        <a:p>
          <a:endParaRPr lang="tr-TR"/>
        </a:p>
      </dgm:t>
    </dgm:pt>
    <dgm:pt modelId="{2A78CF13-99C5-45BA-BA9E-D516CD43EF64}" type="pres">
      <dgm:prSet presAssocID="{E29900A5-86B7-4C57-BA25-CE7885C37398}" presName="parentText" presStyleLbl="node1" presStyleIdx="0" presStyleCnt="5" custScaleY="85070" custLinFactY="-41510" custLinFactNeighborY="-100000">
        <dgm:presLayoutVars>
          <dgm:chMax val="0"/>
          <dgm:bulletEnabled val="1"/>
        </dgm:presLayoutVars>
      </dgm:prSet>
      <dgm:spPr/>
      <dgm:t>
        <a:bodyPr/>
        <a:lstStyle/>
        <a:p>
          <a:endParaRPr lang="tr-TR"/>
        </a:p>
      </dgm:t>
    </dgm:pt>
    <dgm:pt modelId="{1092F296-9158-4C9C-85DD-B43455475F9C}" type="pres">
      <dgm:prSet presAssocID="{BE85E051-B524-43A5-8080-A3A66B26521E}" presName="spacer" presStyleCnt="0"/>
      <dgm:spPr/>
    </dgm:pt>
    <dgm:pt modelId="{A75A216F-FDEF-4645-8A5E-A063944ABEF2}" type="pres">
      <dgm:prSet presAssocID="{EAC4B4BE-E9A6-499A-9BB1-30FEBAB654E8}" presName="parentText" presStyleLbl="node1" presStyleIdx="1" presStyleCnt="5" custLinFactNeighborY="-76511">
        <dgm:presLayoutVars>
          <dgm:chMax val="0"/>
          <dgm:bulletEnabled val="1"/>
        </dgm:presLayoutVars>
      </dgm:prSet>
      <dgm:spPr/>
      <dgm:t>
        <a:bodyPr/>
        <a:lstStyle/>
        <a:p>
          <a:endParaRPr lang="tr-TR"/>
        </a:p>
      </dgm:t>
    </dgm:pt>
    <dgm:pt modelId="{3A9AF0E5-B5DC-40AC-820F-5549A9093BCA}" type="pres">
      <dgm:prSet presAssocID="{E4EAAABD-4B40-49BC-B0AC-256E5035CF01}" presName="spacer" presStyleCnt="0"/>
      <dgm:spPr/>
    </dgm:pt>
    <dgm:pt modelId="{9FD1904A-58A7-4E2B-A79D-088A58D4CE9D}" type="pres">
      <dgm:prSet presAssocID="{11C101F3-C920-4B2A-BE39-D2C55B1A30EB}" presName="parentText" presStyleLbl="node1" presStyleIdx="2" presStyleCnt="5" custLinFactNeighborY="76503">
        <dgm:presLayoutVars>
          <dgm:chMax val="0"/>
          <dgm:bulletEnabled val="1"/>
        </dgm:presLayoutVars>
      </dgm:prSet>
      <dgm:spPr/>
      <dgm:t>
        <a:bodyPr/>
        <a:lstStyle/>
        <a:p>
          <a:endParaRPr lang="tr-TR"/>
        </a:p>
      </dgm:t>
    </dgm:pt>
    <dgm:pt modelId="{44722F66-DCED-47F4-858C-A2F342A339DF}" type="pres">
      <dgm:prSet presAssocID="{DBFF4377-8DBD-4666-BE34-926E7B6B593F}" presName="spacer" presStyleCnt="0"/>
      <dgm:spPr/>
    </dgm:pt>
    <dgm:pt modelId="{20C86981-33DD-4252-8D20-6D84407EDABC}" type="pres">
      <dgm:prSet presAssocID="{20DBC597-5DA7-4227-8C5B-CFC81CB4A03E}" presName="parentText" presStyleLbl="node1" presStyleIdx="3" presStyleCnt="5" custScaleY="236047" custLinFactY="1214" custLinFactNeighborY="100000">
        <dgm:presLayoutVars>
          <dgm:chMax val="0"/>
          <dgm:bulletEnabled val="1"/>
        </dgm:presLayoutVars>
      </dgm:prSet>
      <dgm:spPr/>
      <dgm:t>
        <a:bodyPr/>
        <a:lstStyle/>
        <a:p>
          <a:endParaRPr lang="tr-TR"/>
        </a:p>
      </dgm:t>
    </dgm:pt>
    <dgm:pt modelId="{A227ADD2-638A-480A-827A-C4E7FDDCBDD5}" type="pres">
      <dgm:prSet presAssocID="{65ECC9D5-1F42-434F-BA19-913D2D56F55D}" presName="spacer" presStyleCnt="0"/>
      <dgm:spPr/>
    </dgm:pt>
    <dgm:pt modelId="{5A420F8C-E154-40C7-B971-C7331A3CEC0D}" type="pres">
      <dgm:prSet presAssocID="{C5E4C0A3-78F3-4746-A5BE-A0C7354A923A}" presName="parentText" presStyleLbl="node1" presStyleIdx="4" presStyleCnt="5" custLinFactY="53774" custLinFactNeighborY="100000">
        <dgm:presLayoutVars>
          <dgm:chMax val="0"/>
          <dgm:bulletEnabled val="1"/>
        </dgm:presLayoutVars>
      </dgm:prSet>
      <dgm:spPr/>
      <dgm:t>
        <a:bodyPr/>
        <a:lstStyle/>
        <a:p>
          <a:endParaRPr lang="tr-TR"/>
        </a:p>
      </dgm:t>
    </dgm:pt>
  </dgm:ptLst>
  <dgm:cxnLst>
    <dgm:cxn modelId="{F914123C-025D-40E5-BC9F-3CDC2F3376E1}" srcId="{C1CE240B-0AC1-4A00-831B-77CCA18B446C}" destId="{C5E4C0A3-78F3-4746-A5BE-A0C7354A923A}" srcOrd="4" destOrd="0" parTransId="{41E1C1EC-1C3F-4B0F-BDBC-C7F466BDB27A}" sibTransId="{0AE46E62-34A2-4AF1-92F1-508DDBB21BAE}"/>
    <dgm:cxn modelId="{CBF4C339-60DC-43AE-AB79-FD46ADE4B43A}" srcId="{C1CE240B-0AC1-4A00-831B-77CCA18B446C}" destId="{11C101F3-C920-4B2A-BE39-D2C55B1A30EB}" srcOrd="2" destOrd="0" parTransId="{553C6978-DA6A-43A1-AFAF-1D25505067CE}" sibTransId="{DBFF4377-8DBD-4666-BE34-926E7B6B593F}"/>
    <dgm:cxn modelId="{39252B94-4817-43B6-BDF2-5E89EBA84C21}" type="presOf" srcId="{11C101F3-C920-4B2A-BE39-D2C55B1A30EB}" destId="{9FD1904A-58A7-4E2B-A79D-088A58D4CE9D}" srcOrd="0" destOrd="0" presId="urn:microsoft.com/office/officeart/2005/8/layout/vList2"/>
    <dgm:cxn modelId="{F8AFB649-4DBC-459E-91F6-5A850E1D0BEC}" srcId="{C1CE240B-0AC1-4A00-831B-77CCA18B446C}" destId="{EAC4B4BE-E9A6-499A-9BB1-30FEBAB654E8}" srcOrd="1" destOrd="0" parTransId="{C86B6303-66C4-4703-AA51-3E6C563097E4}" sibTransId="{E4EAAABD-4B40-49BC-B0AC-256E5035CF01}"/>
    <dgm:cxn modelId="{D0507DC5-5C3A-4CCB-992C-EF2ECD3E3FB1}" srcId="{C1CE240B-0AC1-4A00-831B-77CCA18B446C}" destId="{20DBC597-5DA7-4227-8C5B-CFC81CB4A03E}" srcOrd="3" destOrd="0" parTransId="{B1E5FE5A-33D5-474F-9CDB-E5960B5B2277}" sibTransId="{65ECC9D5-1F42-434F-BA19-913D2D56F55D}"/>
    <dgm:cxn modelId="{74467E6B-968E-4DCA-B1C0-BBD8FE576818}" type="presOf" srcId="{C5E4C0A3-78F3-4746-A5BE-A0C7354A923A}" destId="{5A420F8C-E154-40C7-B971-C7331A3CEC0D}" srcOrd="0" destOrd="0" presId="urn:microsoft.com/office/officeart/2005/8/layout/vList2"/>
    <dgm:cxn modelId="{24766123-F3B0-4810-BB7A-B5731EF5491A}" type="presOf" srcId="{20DBC597-5DA7-4227-8C5B-CFC81CB4A03E}" destId="{20C86981-33DD-4252-8D20-6D84407EDABC}" srcOrd="0" destOrd="0" presId="urn:microsoft.com/office/officeart/2005/8/layout/vList2"/>
    <dgm:cxn modelId="{6DA61C21-179D-4AB0-A1C5-FFAB9F581B4E}" type="presOf" srcId="{EAC4B4BE-E9A6-499A-9BB1-30FEBAB654E8}" destId="{A75A216F-FDEF-4645-8A5E-A063944ABEF2}" srcOrd="0" destOrd="0" presId="urn:microsoft.com/office/officeart/2005/8/layout/vList2"/>
    <dgm:cxn modelId="{D5612358-CB38-435F-B7CC-6DE988D9D9BE}" type="presOf" srcId="{C1CE240B-0AC1-4A00-831B-77CCA18B446C}" destId="{AE5BF3AC-CCC9-4482-BA97-CC7343EBE145}" srcOrd="0" destOrd="0" presId="urn:microsoft.com/office/officeart/2005/8/layout/vList2"/>
    <dgm:cxn modelId="{D9EFD6A8-1D9D-44DE-B77D-98E62C2CC09D}" type="presOf" srcId="{E29900A5-86B7-4C57-BA25-CE7885C37398}" destId="{2A78CF13-99C5-45BA-BA9E-D516CD43EF64}" srcOrd="0" destOrd="0" presId="urn:microsoft.com/office/officeart/2005/8/layout/vList2"/>
    <dgm:cxn modelId="{EECDC183-2A72-4360-84CB-54B149278FAE}" srcId="{C1CE240B-0AC1-4A00-831B-77CCA18B446C}" destId="{E29900A5-86B7-4C57-BA25-CE7885C37398}" srcOrd="0" destOrd="0" parTransId="{8895FF90-C7E2-4202-AFC9-75F315CD2A4E}" sibTransId="{BE85E051-B524-43A5-8080-A3A66B26521E}"/>
    <dgm:cxn modelId="{62DE2AD3-C5DA-4C3F-9613-565340DFD732}" type="presParOf" srcId="{AE5BF3AC-CCC9-4482-BA97-CC7343EBE145}" destId="{2A78CF13-99C5-45BA-BA9E-D516CD43EF64}" srcOrd="0" destOrd="0" presId="urn:microsoft.com/office/officeart/2005/8/layout/vList2"/>
    <dgm:cxn modelId="{57A19D19-40EE-41CF-AFF7-5B6BF4201DA3}" type="presParOf" srcId="{AE5BF3AC-CCC9-4482-BA97-CC7343EBE145}" destId="{1092F296-9158-4C9C-85DD-B43455475F9C}" srcOrd="1" destOrd="0" presId="urn:microsoft.com/office/officeart/2005/8/layout/vList2"/>
    <dgm:cxn modelId="{47257EF4-485B-4B82-828D-39F76DC7890D}" type="presParOf" srcId="{AE5BF3AC-CCC9-4482-BA97-CC7343EBE145}" destId="{A75A216F-FDEF-4645-8A5E-A063944ABEF2}" srcOrd="2" destOrd="0" presId="urn:microsoft.com/office/officeart/2005/8/layout/vList2"/>
    <dgm:cxn modelId="{054E27AB-A515-458B-BE82-9A17C1328409}" type="presParOf" srcId="{AE5BF3AC-CCC9-4482-BA97-CC7343EBE145}" destId="{3A9AF0E5-B5DC-40AC-820F-5549A9093BCA}" srcOrd="3" destOrd="0" presId="urn:microsoft.com/office/officeart/2005/8/layout/vList2"/>
    <dgm:cxn modelId="{665482B8-DF94-46AE-A4EB-B669640CD129}" type="presParOf" srcId="{AE5BF3AC-CCC9-4482-BA97-CC7343EBE145}" destId="{9FD1904A-58A7-4E2B-A79D-088A58D4CE9D}" srcOrd="4" destOrd="0" presId="urn:microsoft.com/office/officeart/2005/8/layout/vList2"/>
    <dgm:cxn modelId="{08A67633-432B-465C-B511-5DB9EFDFC7B1}" type="presParOf" srcId="{AE5BF3AC-CCC9-4482-BA97-CC7343EBE145}" destId="{44722F66-DCED-47F4-858C-A2F342A339DF}" srcOrd="5" destOrd="0" presId="urn:microsoft.com/office/officeart/2005/8/layout/vList2"/>
    <dgm:cxn modelId="{BA5F637E-9C14-4957-AC47-A418552332FF}" type="presParOf" srcId="{AE5BF3AC-CCC9-4482-BA97-CC7343EBE145}" destId="{20C86981-33DD-4252-8D20-6D84407EDABC}" srcOrd="6" destOrd="0" presId="urn:microsoft.com/office/officeart/2005/8/layout/vList2"/>
    <dgm:cxn modelId="{1D34952A-C5F7-4046-84F4-A574BCE66AD5}" type="presParOf" srcId="{AE5BF3AC-CCC9-4482-BA97-CC7343EBE145}" destId="{A227ADD2-638A-480A-827A-C4E7FDDCBDD5}" srcOrd="7" destOrd="0" presId="urn:microsoft.com/office/officeart/2005/8/layout/vList2"/>
    <dgm:cxn modelId="{51D78A1F-50AD-4C22-9CC7-EF7E116F3067}" type="presParOf" srcId="{AE5BF3AC-CCC9-4482-BA97-CC7343EBE145}" destId="{5A420F8C-E154-40C7-B971-C7331A3CEC0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7DF16-CD5E-4EA5-8ED3-27280E3BE626}">
      <dsp:nvSpPr>
        <dsp:cNvPr id="0" name=""/>
        <dsp:cNvSpPr/>
      </dsp:nvSpPr>
      <dsp:spPr>
        <a:xfrm>
          <a:off x="4636010" y="899136"/>
          <a:ext cx="2386387" cy="7472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a:latin typeface="Arial Narrow" panose="020B0606020202030204" pitchFamily="34" charset="0"/>
            </a:rPr>
            <a:t>Empati Kurma Yeteneği Gelişmemiştir.</a:t>
          </a:r>
          <a:endParaRPr lang="tr-TR" sz="1600" b="1" kern="1200" dirty="0">
            <a:latin typeface="Arial Narrow" panose="020B0606020202030204" pitchFamily="34" charset="0"/>
          </a:endParaRPr>
        </a:p>
      </dsp:txBody>
      <dsp:txXfrm>
        <a:off x="4672489" y="935615"/>
        <a:ext cx="2313429" cy="674314"/>
      </dsp:txXfrm>
    </dsp:sp>
    <dsp:sp modelId="{57EC3DE1-601D-4DBA-BD48-5F83596C6536}">
      <dsp:nvSpPr>
        <dsp:cNvPr id="0" name=""/>
        <dsp:cNvSpPr/>
      </dsp:nvSpPr>
      <dsp:spPr>
        <a:xfrm>
          <a:off x="4958037" y="1477587"/>
          <a:ext cx="4097406" cy="4097406"/>
        </a:xfrm>
        <a:custGeom>
          <a:avLst/>
          <a:gdLst/>
          <a:ahLst/>
          <a:cxnLst/>
          <a:rect l="0" t="0" r="0" b="0"/>
          <a:pathLst>
            <a:path>
              <a:moveTo>
                <a:pt x="2196732" y="5354"/>
              </a:moveTo>
              <a:arcTo wR="2048703" hR="2048703" stAng="16448612" swAng="671917"/>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51D7833-FD4B-483B-82AB-85947A29EEC3}">
      <dsp:nvSpPr>
        <dsp:cNvPr id="0" name=""/>
        <dsp:cNvSpPr/>
      </dsp:nvSpPr>
      <dsp:spPr>
        <a:xfrm>
          <a:off x="7675348" y="1578753"/>
          <a:ext cx="3995581" cy="708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a:latin typeface="Arial Narrow" panose="020B0606020202030204" pitchFamily="34" charset="0"/>
            </a:rPr>
            <a:t>Sosyal Becerilerde ve İlişki Kurma Biçimlerinde Yetersizlik Olabilir.</a:t>
          </a:r>
          <a:endParaRPr lang="tr-TR" sz="1600" b="1" kern="1200" dirty="0">
            <a:latin typeface="Arial Narrow" panose="020B0606020202030204" pitchFamily="34" charset="0"/>
          </a:endParaRPr>
        </a:p>
      </dsp:txBody>
      <dsp:txXfrm>
        <a:off x="7709913" y="1613318"/>
        <a:ext cx="3926451" cy="638937"/>
      </dsp:txXfrm>
    </dsp:sp>
    <dsp:sp modelId="{22756107-B00C-4533-93DD-62A5AB5EF805}">
      <dsp:nvSpPr>
        <dsp:cNvPr id="0" name=""/>
        <dsp:cNvSpPr/>
      </dsp:nvSpPr>
      <dsp:spPr>
        <a:xfrm>
          <a:off x="5639704" y="587423"/>
          <a:ext cx="4097406" cy="4097406"/>
        </a:xfrm>
        <a:custGeom>
          <a:avLst/>
          <a:gdLst/>
          <a:ahLst/>
          <a:cxnLst/>
          <a:rect l="0" t="0" r="0" b="0"/>
          <a:pathLst>
            <a:path>
              <a:moveTo>
                <a:pt x="4094797" y="1945342"/>
              </a:moveTo>
              <a:arcTo wR="2048703" hR="2048703" stAng="21426487" swAng="1279500"/>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9EF3575-21C3-4759-A200-02D83E4BEFD2}">
      <dsp:nvSpPr>
        <dsp:cNvPr id="0" name=""/>
        <dsp:cNvSpPr/>
      </dsp:nvSpPr>
      <dsp:spPr>
        <a:xfrm>
          <a:off x="7048526" y="3513536"/>
          <a:ext cx="4622403" cy="105237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a:latin typeface="Arial Narrow" panose="020B0606020202030204" pitchFamily="34" charset="0"/>
            </a:rPr>
            <a:t>Genellikle Bilimsel Ve Akademik Yönden Yetersiz Olup, Saygı Ve Güç Elde Edebilmek İçin Bunu Yaparlar Ve Akranlarından Yaşça Ve Fiziksel Olarak Büyük Olurlar.</a:t>
          </a:r>
          <a:endParaRPr lang="tr-TR" sz="1600" b="1" kern="1200" dirty="0">
            <a:latin typeface="Arial Narrow" panose="020B0606020202030204" pitchFamily="34" charset="0"/>
          </a:endParaRPr>
        </a:p>
      </dsp:txBody>
      <dsp:txXfrm>
        <a:off x="7099899" y="3564909"/>
        <a:ext cx="4519657" cy="949632"/>
      </dsp:txXfrm>
    </dsp:sp>
    <dsp:sp modelId="{5EA26864-5FB0-4FED-971A-9D50407A4BAE}">
      <dsp:nvSpPr>
        <dsp:cNvPr id="0" name=""/>
        <dsp:cNvSpPr/>
      </dsp:nvSpPr>
      <dsp:spPr>
        <a:xfrm>
          <a:off x="2227654" y="1102835"/>
          <a:ext cx="6862273" cy="6862273"/>
        </a:xfrm>
        <a:custGeom>
          <a:avLst/>
          <a:gdLst/>
          <a:ahLst/>
          <a:cxnLst/>
          <a:rect l="0" t="0" r="0" b="0"/>
          <a:pathLst>
            <a:path>
              <a:moveTo>
                <a:pt x="6578846" y="4796647"/>
              </a:moveTo>
              <a:arcTo wR="3431136" hR="3431136" stAng="1407103" swAng="8049803"/>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5DFD92B-5068-4028-B533-B6918E8AFF78}">
      <dsp:nvSpPr>
        <dsp:cNvPr id="0" name=""/>
        <dsp:cNvSpPr/>
      </dsp:nvSpPr>
      <dsp:spPr>
        <a:xfrm>
          <a:off x="0" y="3720979"/>
          <a:ext cx="4058612" cy="78104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a:latin typeface="Arial Narrow" panose="020B0606020202030204" pitchFamily="34" charset="0"/>
            </a:rPr>
            <a:t>Etraflarında Hakimiyet Kurma Eğilimleri Vardır.</a:t>
          </a:r>
          <a:endParaRPr lang="tr-TR" sz="1600" b="1" kern="1200" dirty="0">
            <a:latin typeface="Arial Narrow" panose="020B0606020202030204" pitchFamily="34" charset="0"/>
          </a:endParaRPr>
        </a:p>
      </dsp:txBody>
      <dsp:txXfrm>
        <a:off x="38128" y="3759107"/>
        <a:ext cx="3982356" cy="704793"/>
      </dsp:txXfrm>
    </dsp:sp>
    <dsp:sp modelId="{A29980EB-DFE5-40CD-A3E8-65CA84CF18B9}">
      <dsp:nvSpPr>
        <dsp:cNvPr id="0" name=""/>
        <dsp:cNvSpPr/>
      </dsp:nvSpPr>
      <dsp:spPr>
        <a:xfrm>
          <a:off x="1713508" y="861497"/>
          <a:ext cx="4097406" cy="4097406"/>
        </a:xfrm>
        <a:custGeom>
          <a:avLst/>
          <a:gdLst/>
          <a:ahLst/>
          <a:cxnLst/>
          <a:rect l="0" t="0" r="0" b="0"/>
          <a:pathLst>
            <a:path>
              <a:moveTo>
                <a:pt x="95084" y="2665596"/>
              </a:moveTo>
              <a:arcTo wR="2048703" hR="2048703" stAng="9748528" swAng="1060922"/>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AB02817-F54F-41B4-8682-C06390F2523F}">
      <dsp:nvSpPr>
        <dsp:cNvPr id="0" name=""/>
        <dsp:cNvSpPr/>
      </dsp:nvSpPr>
      <dsp:spPr>
        <a:xfrm>
          <a:off x="0" y="2061322"/>
          <a:ext cx="3441719" cy="636653"/>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a:latin typeface="Arial Narrow" panose="020B0606020202030204" pitchFamily="34" charset="0"/>
            </a:rPr>
            <a:t>Saldırgan ve Dürtüsel Bir Yapıya Sahiptirler.</a:t>
          </a:r>
          <a:endParaRPr lang="tr-TR" sz="1600" b="1" kern="1200" dirty="0">
            <a:latin typeface="Arial Narrow" panose="020B0606020202030204" pitchFamily="34" charset="0"/>
          </a:endParaRPr>
        </a:p>
      </dsp:txBody>
      <dsp:txXfrm>
        <a:off x="31079" y="2092401"/>
        <a:ext cx="3379561" cy="574495"/>
      </dsp:txXfrm>
    </dsp:sp>
    <dsp:sp modelId="{60819B8A-6CC4-4F32-886F-07DC4F80BDE9}">
      <dsp:nvSpPr>
        <dsp:cNvPr id="0" name=""/>
        <dsp:cNvSpPr/>
      </dsp:nvSpPr>
      <dsp:spPr>
        <a:xfrm>
          <a:off x="2199560" y="1557217"/>
          <a:ext cx="4097406" cy="4097406"/>
        </a:xfrm>
        <a:custGeom>
          <a:avLst/>
          <a:gdLst/>
          <a:ahLst/>
          <a:cxnLst/>
          <a:rect l="0" t="0" r="0" b="0"/>
          <a:pathLst>
            <a:path>
              <a:moveTo>
                <a:pt x="992788" y="293075"/>
              </a:moveTo>
              <a:arcTo wR="2048703" hR="2048703" stAng="14338522" swAng="1913514"/>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8CF13-99C5-45BA-BA9E-D516CD43EF64}">
      <dsp:nvSpPr>
        <dsp:cNvPr id="0" name=""/>
        <dsp:cNvSpPr/>
      </dsp:nvSpPr>
      <dsp:spPr>
        <a:xfrm>
          <a:off x="0" y="1039765"/>
          <a:ext cx="11670929" cy="2334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a:solidFill>
                <a:schemeClr val="tx1"/>
              </a:solidFill>
              <a:latin typeface="Arial Narrow" panose="020B0606020202030204" pitchFamily="34" charset="0"/>
            </a:rPr>
            <a:t>Zorbalık olaylarının %85’inde akranlar seyirci durumundadır</a:t>
          </a:r>
          <a:r>
            <a:rPr lang="tr-TR" sz="2000" b="1" kern="1200" dirty="0">
              <a:solidFill>
                <a:srgbClr val="FFFF00"/>
              </a:solidFill>
              <a:latin typeface="Arial Narrow" panose="020B0606020202030204" pitchFamily="34" charset="0"/>
            </a:rPr>
            <a:t>.</a:t>
          </a:r>
        </a:p>
      </dsp:txBody>
      <dsp:txXfrm>
        <a:off x="11397" y="1051162"/>
        <a:ext cx="11648135" cy="210684"/>
      </dsp:txXfrm>
    </dsp:sp>
    <dsp:sp modelId="{A75A216F-FDEF-4645-8A5E-A063944ABEF2}">
      <dsp:nvSpPr>
        <dsp:cNvPr id="0" name=""/>
        <dsp:cNvSpPr/>
      </dsp:nvSpPr>
      <dsp:spPr>
        <a:xfrm>
          <a:off x="0" y="1398110"/>
          <a:ext cx="11670929" cy="2744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a:solidFill>
                <a:schemeClr val="tx1"/>
              </a:solidFill>
              <a:latin typeface="Arial Narrow" panose="020B0606020202030204" pitchFamily="34" charset="0"/>
            </a:rPr>
            <a:t>Sadece %11’inde zorbaya müdahale ettikleri görülür</a:t>
          </a:r>
          <a:r>
            <a:rPr lang="tr-TR" sz="2000" b="1" kern="1200" dirty="0">
              <a:solidFill>
                <a:srgbClr val="FFFF00"/>
              </a:solidFill>
              <a:latin typeface="Arial Narrow" panose="020B0606020202030204" pitchFamily="34" charset="0"/>
            </a:rPr>
            <a:t>.</a:t>
          </a:r>
        </a:p>
      </dsp:txBody>
      <dsp:txXfrm>
        <a:off x="13398" y="1411508"/>
        <a:ext cx="11644133" cy="247658"/>
      </dsp:txXfrm>
    </dsp:sp>
    <dsp:sp modelId="{9FD1904A-58A7-4E2B-A79D-088A58D4CE9D}">
      <dsp:nvSpPr>
        <dsp:cNvPr id="0" name=""/>
        <dsp:cNvSpPr/>
      </dsp:nvSpPr>
      <dsp:spPr>
        <a:xfrm>
          <a:off x="0" y="1694980"/>
          <a:ext cx="11670929" cy="2744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a:solidFill>
                <a:schemeClr val="tx1"/>
              </a:solidFill>
              <a:latin typeface="Arial Narrow" panose="020B0606020202030204" pitchFamily="34" charset="0"/>
            </a:rPr>
            <a:t>Zorbalık davranışı gösterenlerden farkları Suçluluk duymalarıdır.</a:t>
          </a:r>
        </a:p>
      </dsp:txBody>
      <dsp:txXfrm>
        <a:off x="13398" y="1708378"/>
        <a:ext cx="11644133" cy="247658"/>
      </dsp:txXfrm>
    </dsp:sp>
    <dsp:sp modelId="{20C86981-33DD-4252-8D20-6D84407EDABC}">
      <dsp:nvSpPr>
        <dsp:cNvPr id="0" name=""/>
        <dsp:cNvSpPr/>
      </dsp:nvSpPr>
      <dsp:spPr>
        <a:xfrm>
          <a:off x="0" y="1983708"/>
          <a:ext cx="11670929" cy="64784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a:solidFill>
                <a:schemeClr val="tx1"/>
              </a:solidFill>
              <a:latin typeface="Arial Narrow" panose="020B0606020202030204" pitchFamily="34" charset="0"/>
            </a:rPr>
            <a:t>Sıklıkla zorbalık davranışı gösteren kişiyi haklı bulup mağdurun hak ettiğini düşünürler. Çünkü zorbalık davranışında bulunanlar öncesinde mağduru kışkırtabilmekte ve seyirci önünde mağduru hak etmiş gibi gösterebilmektedir. </a:t>
          </a:r>
        </a:p>
      </dsp:txBody>
      <dsp:txXfrm>
        <a:off x="31625" y="2015333"/>
        <a:ext cx="11607679" cy="584591"/>
      </dsp:txXfrm>
    </dsp:sp>
    <dsp:sp modelId="{5A420F8C-E154-40C7-B971-C7331A3CEC0D}">
      <dsp:nvSpPr>
        <dsp:cNvPr id="0" name=""/>
        <dsp:cNvSpPr/>
      </dsp:nvSpPr>
      <dsp:spPr>
        <a:xfrm>
          <a:off x="0" y="2784662"/>
          <a:ext cx="11670929" cy="2744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a:solidFill>
                <a:schemeClr val="tx1"/>
              </a:solidFill>
              <a:latin typeface="Arial Narrow" panose="020B0606020202030204" pitchFamily="34" charset="0"/>
            </a:rPr>
            <a:t>İspiyoncu damgası almaktan korkabilir ve bu yüzden sessiz kalabilirler.</a:t>
          </a:r>
        </a:p>
      </dsp:txBody>
      <dsp:txXfrm>
        <a:off x="13398" y="2798060"/>
        <a:ext cx="11644133" cy="24765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8C4E3-B5CE-446E-90D9-115883EC45B1}" type="datetimeFigureOut">
              <a:rPr lang="tr-TR" smtClean="0"/>
              <a:pPr/>
              <a:t>18.10.2021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57D16-8758-4B4C-B27D-8A3F9B2824AD}" type="slidenum">
              <a:rPr lang="tr-TR" smtClean="0"/>
              <a:pPr/>
              <a:t>‹#›</a:t>
            </a:fld>
            <a:endParaRPr lang="tr-TR"/>
          </a:p>
        </p:txBody>
      </p:sp>
    </p:spTree>
    <p:extLst>
      <p:ext uri="{BB962C8B-B14F-4D97-AF65-F5344CB8AC3E}">
        <p14:creationId xmlns:p14="http://schemas.microsoft.com/office/powerpoint/2010/main" val="250693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455C888-D1E1-4325-B215-29AEE59D8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a:extLst>
              <a:ext uri="{FF2B5EF4-FFF2-40B4-BE49-F238E27FC236}">
                <a16:creationId xmlns="" xmlns:a16="http://schemas.microsoft.com/office/drawing/2014/main" id="{DA4A31B7-883E-4AB5-A85C-7EB24E6BB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3919390E-B693-4470-AC9B-772D63ED5AB6}"/>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5" name="Alt Bilgi Yer Tutucusu 4">
            <a:extLst>
              <a:ext uri="{FF2B5EF4-FFF2-40B4-BE49-F238E27FC236}">
                <a16:creationId xmlns="" xmlns:a16="http://schemas.microsoft.com/office/drawing/2014/main" id="{84755B0E-CCCA-4459-8232-A4D86C94EF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12CB13E-14B3-42D4-BE33-98E338D49724}"/>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401441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B0C291C-79F3-41FC-925E-F1484B818C87}"/>
              </a:ext>
            </a:extLst>
          </p:cNvPr>
          <p:cNvSpPr>
            <a:spLocks noGrp="1"/>
          </p:cNvSpPr>
          <p:nvPr>
            <p:ph type="title"/>
          </p:nvPr>
        </p:nvSpPr>
        <p:spPr/>
        <p:txBody>
          <a:bodyPr/>
          <a:lstStyle/>
          <a:p>
            <a:r>
              <a:rPr lang="tr-TR"/>
              <a:t>Asıl başlık stili için tıklayın</a:t>
            </a:r>
          </a:p>
        </p:txBody>
      </p:sp>
      <p:sp>
        <p:nvSpPr>
          <p:cNvPr id="3" name="Dikey Metin Yer Tutucusu 2">
            <a:extLst>
              <a:ext uri="{FF2B5EF4-FFF2-40B4-BE49-F238E27FC236}">
                <a16:creationId xmlns="" xmlns:a16="http://schemas.microsoft.com/office/drawing/2014/main" id="{A2647553-90CC-4D33-B215-282C8119F7A5}"/>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E92837DA-21D0-4BFE-B4E9-7E7805A379BA}"/>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5" name="Alt Bilgi Yer Tutucusu 4">
            <a:extLst>
              <a:ext uri="{FF2B5EF4-FFF2-40B4-BE49-F238E27FC236}">
                <a16:creationId xmlns="" xmlns:a16="http://schemas.microsoft.com/office/drawing/2014/main" id="{E22B57EC-1A97-4E7B-8389-62F9665530B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3F27E42-2EE3-40B7-B029-CE54F95AD714}"/>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361131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D73E71B9-8C5E-456A-83E0-29281C60115E}"/>
              </a:ext>
            </a:extLst>
          </p:cNvPr>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a:extLst>
              <a:ext uri="{FF2B5EF4-FFF2-40B4-BE49-F238E27FC236}">
                <a16:creationId xmlns="" xmlns:a16="http://schemas.microsoft.com/office/drawing/2014/main" id="{BF28381D-11E2-4760-938D-18843EBDDD7B}"/>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2DEB0D36-C050-4F22-BC9B-929D8958F455}"/>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5" name="Alt Bilgi Yer Tutucusu 4">
            <a:extLst>
              <a:ext uri="{FF2B5EF4-FFF2-40B4-BE49-F238E27FC236}">
                <a16:creationId xmlns="" xmlns:a16="http://schemas.microsoft.com/office/drawing/2014/main" id="{825DC110-8391-4D88-ACA9-521D095656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1BD6D682-5C9E-4959-92D1-1E620BCBD05B}"/>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164774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4C7FF63-E838-4F3C-8BC4-E8522C822B5C}"/>
              </a:ext>
            </a:extLst>
          </p:cNvPr>
          <p:cNvSpPr>
            <a:spLocks noGrp="1"/>
          </p:cNvSpPr>
          <p:nvPr>
            <p:ph type="title"/>
          </p:nvPr>
        </p:nvSpPr>
        <p:spPr/>
        <p:txBody>
          <a:bodyPr/>
          <a:lstStyle/>
          <a:p>
            <a:r>
              <a:rPr lang="tr-TR"/>
              <a:t>Asıl başlık stili için tıklayın</a:t>
            </a:r>
          </a:p>
        </p:txBody>
      </p:sp>
      <p:sp>
        <p:nvSpPr>
          <p:cNvPr id="3" name="İçerik Yer Tutucusu 2">
            <a:extLst>
              <a:ext uri="{FF2B5EF4-FFF2-40B4-BE49-F238E27FC236}">
                <a16:creationId xmlns="" xmlns:a16="http://schemas.microsoft.com/office/drawing/2014/main" id="{C76FB420-F4EC-431E-9510-324CE9BED36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A8FB3FD-F4EA-49AE-83FC-97B11FD5D62E}"/>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5" name="Alt Bilgi Yer Tutucusu 4">
            <a:extLst>
              <a:ext uri="{FF2B5EF4-FFF2-40B4-BE49-F238E27FC236}">
                <a16:creationId xmlns="" xmlns:a16="http://schemas.microsoft.com/office/drawing/2014/main" id="{3E9EA102-3AA2-448B-BDEA-B43961ECC4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5807A336-C5CD-48C9-B586-88CA71695818}"/>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273306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D949F47-258E-424B-BC54-C4111272435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a:extLst>
              <a:ext uri="{FF2B5EF4-FFF2-40B4-BE49-F238E27FC236}">
                <a16:creationId xmlns="" xmlns:a16="http://schemas.microsoft.com/office/drawing/2014/main" id="{80E61EE6-9970-4404-A387-81B022A65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 xmlns:a16="http://schemas.microsoft.com/office/drawing/2014/main" id="{2FD04D83-461B-4FCC-B6D6-115D72928EA3}"/>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5" name="Alt Bilgi Yer Tutucusu 4">
            <a:extLst>
              <a:ext uri="{FF2B5EF4-FFF2-40B4-BE49-F238E27FC236}">
                <a16:creationId xmlns="" xmlns:a16="http://schemas.microsoft.com/office/drawing/2014/main" id="{FAECD1DD-52EE-4F80-9744-70781E2047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17B3481-18DA-4D70-A14F-1F1EA80436D6}"/>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361913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83E750D-D625-4564-BDBE-0E6CEDF800DD}"/>
              </a:ext>
            </a:extLst>
          </p:cNvPr>
          <p:cNvSpPr>
            <a:spLocks noGrp="1"/>
          </p:cNvSpPr>
          <p:nvPr>
            <p:ph type="title"/>
          </p:nvPr>
        </p:nvSpPr>
        <p:spPr/>
        <p:txBody>
          <a:bodyPr/>
          <a:lstStyle/>
          <a:p>
            <a:r>
              <a:rPr lang="tr-TR"/>
              <a:t>Asıl başlık stili için tıklayın</a:t>
            </a:r>
          </a:p>
        </p:txBody>
      </p:sp>
      <p:sp>
        <p:nvSpPr>
          <p:cNvPr id="3" name="İçerik Yer Tutucusu 2">
            <a:extLst>
              <a:ext uri="{FF2B5EF4-FFF2-40B4-BE49-F238E27FC236}">
                <a16:creationId xmlns="" xmlns:a16="http://schemas.microsoft.com/office/drawing/2014/main" id="{EB8F7974-0056-4428-BF72-312FB05C32A4}"/>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0E3D8485-2B1F-46D9-9EDD-8AC5C5750746}"/>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B5D7C037-0FB3-496B-81E3-770FE0653EEF}"/>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6" name="Alt Bilgi Yer Tutucusu 5">
            <a:extLst>
              <a:ext uri="{FF2B5EF4-FFF2-40B4-BE49-F238E27FC236}">
                <a16:creationId xmlns="" xmlns:a16="http://schemas.microsoft.com/office/drawing/2014/main" id="{53B70CBE-5F71-4124-BC68-7ADD184E7B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57E0E84E-C8DC-44CB-A18D-0F407893F2AD}"/>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188528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D3614CF-F66D-4D89-90A6-E007F6B889AE}"/>
              </a:ext>
            </a:extLst>
          </p:cNvPr>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a:extLst>
              <a:ext uri="{FF2B5EF4-FFF2-40B4-BE49-F238E27FC236}">
                <a16:creationId xmlns="" xmlns:a16="http://schemas.microsoft.com/office/drawing/2014/main" id="{68DE13B3-E49F-49EB-AE8F-111DCF2EE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 xmlns:a16="http://schemas.microsoft.com/office/drawing/2014/main" id="{EB95BC2E-24EB-4DF4-8127-45E1A99A87D7}"/>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31FA42F6-4837-42F7-A2E2-3E7D3C880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 xmlns:a16="http://schemas.microsoft.com/office/drawing/2014/main" id="{8ABD6BC8-4372-4A1F-A060-B18FA02E344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54507C11-8AFE-46E8-8BF6-113BBF747327}"/>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8" name="Alt Bilgi Yer Tutucusu 7">
            <a:extLst>
              <a:ext uri="{FF2B5EF4-FFF2-40B4-BE49-F238E27FC236}">
                <a16:creationId xmlns="" xmlns:a16="http://schemas.microsoft.com/office/drawing/2014/main" id="{C294247D-2BAA-40C3-ACB2-E5B13314F04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84908D15-55B7-47A7-92BF-A8C5C684955D}"/>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206488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C421CAC-C904-4651-81D1-4AA908E8EED9}"/>
              </a:ext>
            </a:extLst>
          </p:cNvPr>
          <p:cNvSpPr>
            <a:spLocks noGrp="1"/>
          </p:cNvSpPr>
          <p:nvPr>
            <p:ph type="title"/>
          </p:nvPr>
        </p:nvSpPr>
        <p:spPr/>
        <p:txBody>
          <a:bodyPr/>
          <a:lstStyle/>
          <a:p>
            <a:r>
              <a:rPr lang="tr-TR"/>
              <a:t>Asıl başlık stili için tıklayın</a:t>
            </a:r>
          </a:p>
        </p:txBody>
      </p:sp>
      <p:sp>
        <p:nvSpPr>
          <p:cNvPr id="3" name="Veri Yer Tutucusu 2">
            <a:extLst>
              <a:ext uri="{FF2B5EF4-FFF2-40B4-BE49-F238E27FC236}">
                <a16:creationId xmlns="" xmlns:a16="http://schemas.microsoft.com/office/drawing/2014/main" id="{138C5CE1-FD63-4299-8D21-482DE26F3B31}"/>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4" name="Alt Bilgi Yer Tutucusu 3">
            <a:extLst>
              <a:ext uri="{FF2B5EF4-FFF2-40B4-BE49-F238E27FC236}">
                <a16:creationId xmlns="" xmlns:a16="http://schemas.microsoft.com/office/drawing/2014/main" id="{DB78937D-AA67-4AB7-8F5D-C3AC086FCE9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D4112332-4F8F-4EF6-8D23-E88283EC4A0A}"/>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30742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90420964-BC83-4AA8-9F83-1C6E16F3401C}"/>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3" name="Alt Bilgi Yer Tutucusu 2">
            <a:extLst>
              <a:ext uri="{FF2B5EF4-FFF2-40B4-BE49-F238E27FC236}">
                <a16:creationId xmlns="" xmlns:a16="http://schemas.microsoft.com/office/drawing/2014/main" id="{8A704455-894E-4AD7-A780-786D5AC0525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74A96D01-BCAF-4072-8942-05336D9C3D4F}"/>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173455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E7AE9F1-00F9-47D7-AEA5-07832626B9AB}"/>
              </a:ext>
            </a:extLst>
          </p:cNvPr>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a:extLst>
              <a:ext uri="{FF2B5EF4-FFF2-40B4-BE49-F238E27FC236}">
                <a16:creationId xmlns="" xmlns:a16="http://schemas.microsoft.com/office/drawing/2014/main" id="{B57932BE-B209-4912-8B11-B337484CA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9A034790-981D-49C3-821F-E81ACBADE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DD61FB47-7498-46A9-A093-5E46A9AE6410}"/>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6" name="Alt Bilgi Yer Tutucusu 5">
            <a:extLst>
              <a:ext uri="{FF2B5EF4-FFF2-40B4-BE49-F238E27FC236}">
                <a16:creationId xmlns="" xmlns:a16="http://schemas.microsoft.com/office/drawing/2014/main" id="{F64BB689-6D81-42F5-9E7E-1EE0754124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4B64A628-8B11-443B-BAF7-10DF03C70D84}"/>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101906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2221D1E-4447-40EB-827E-2FC94DD5B4C3}"/>
              </a:ext>
            </a:extLst>
          </p:cNvPr>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a:extLst>
              <a:ext uri="{FF2B5EF4-FFF2-40B4-BE49-F238E27FC236}">
                <a16:creationId xmlns="" xmlns:a16="http://schemas.microsoft.com/office/drawing/2014/main" id="{A72EA60E-DED6-4003-9C44-D7FB8016E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FC5D219F-ABC3-4E58-A874-07958898F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F882F916-34D6-4D39-9279-25ACA903FBAE}"/>
              </a:ext>
            </a:extLst>
          </p:cNvPr>
          <p:cNvSpPr>
            <a:spLocks noGrp="1"/>
          </p:cNvSpPr>
          <p:nvPr>
            <p:ph type="dt" sz="half" idx="10"/>
          </p:nvPr>
        </p:nvSpPr>
        <p:spPr/>
        <p:txBody>
          <a:bodyPr/>
          <a:lstStyle/>
          <a:p>
            <a:fld id="{F96FC939-92BE-49B5-93D6-B53DAD8F462A}" type="datetimeFigureOut">
              <a:rPr lang="tr-TR" smtClean="0"/>
              <a:pPr/>
              <a:t>18.10.2021</a:t>
            </a:fld>
            <a:endParaRPr lang="tr-TR"/>
          </a:p>
        </p:txBody>
      </p:sp>
      <p:sp>
        <p:nvSpPr>
          <p:cNvPr id="6" name="Alt Bilgi Yer Tutucusu 5">
            <a:extLst>
              <a:ext uri="{FF2B5EF4-FFF2-40B4-BE49-F238E27FC236}">
                <a16:creationId xmlns="" xmlns:a16="http://schemas.microsoft.com/office/drawing/2014/main" id="{328E1B38-93CA-431C-9719-6E44A6E90F8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2BC7EF91-7783-4CBA-A6A2-09C5D4280E47}"/>
              </a:ext>
            </a:extLst>
          </p:cNvPr>
          <p:cNvSpPr>
            <a:spLocks noGrp="1"/>
          </p:cNvSpPr>
          <p:nvPr>
            <p:ph type="sldNum" sz="quarter" idx="12"/>
          </p:nvPr>
        </p:nvSpPr>
        <p:spPr/>
        <p:txBody>
          <a:bodyPr/>
          <a:lstStyle/>
          <a:p>
            <a:fld id="{7012E660-8307-49DE-8C33-81FE5DF3DD07}" type="slidenum">
              <a:rPr lang="tr-TR" smtClean="0"/>
              <a:pPr/>
              <a:t>‹#›</a:t>
            </a:fld>
            <a:endParaRPr lang="tr-TR"/>
          </a:p>
        </p:txBody>
      </p:sp>
    </p:spTree>
    <p:extLst>
      <p:ext uri="{BB962C8B-B14F-4D97-AF65-F5344CB8AC3E}">
        <p14:creationId xmlns:p14="http://schemas.microsoft.com/office/powerpoint/2010/main" val="303191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286BFE0B-0E2E-4699-BF1F-2341D96D4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a:extLst>
              <a:ext uri="{FF2B5EF4-FFF2-40B4-BE49-F238E27FC236}">
                <a16:creationId xmlns="" xmlns:a16="http://schemas.microsoft.com/office/drawing/2014/main" id="{223FC804-7D2D-43C0-BCB3-314FF3F75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A44EAF50-BE9F-48D7-9988-704BB258C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FC939-92BE-49B5-93D6-B53DAD8F462A}" type="datetimeFigureOut">
              <a:rPr lang="tr-TR" smtClean="0"/>
              <a:pPr/>
              <a:t>18.10.2021</a:t>
            </a:fld>
            <a:endParaRPr lang="tr-TR"/>
          </a:p>
        </p:txBody>
      </p:sp>
      <p:sp>
        <p:nvSpPr>
          <p:cNvPr id="5" name="Alt Bilgi Yer Tutucusu 4">
            <a:extLst>
              <a:ext uri="{FF2B5EF4-FFF2-40B4-BE49-F238E27FC236}">
                <a16:creationId xmlns="" xmlns:a16="http://schemas.microsoft.com/office/drawing/2014/main" id="{0E83EA78-4A31-493B-BB8B-440FF3C15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10C4E2D8-CFBC-4819-A51D-16ADA75AC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2E660-8307-49DE-8C33-81FE5DF3DD07}" type="slidenum">
              <a:rPr lang="tr-TR" smtClean="0"/>
              <a:pPr/>
              <a:t>‹#›</a:t>
            </a:fld>
            <a:endParaRPr lang="tr-TR"/>
          </a:p>
        </p:txBody>
      </p:sp>
    </p:spTree>
    <p:extLst>
      <p:ext uri="{BB962C8B-B14F-4D97-AF65-F5344CB8AC3E}">
        <p14:creationId xmlns:p14="http://schemas.microsoft.com/office/powerpoint/2010/main" val="339058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pic>
        <p:nvPicPr>
          <p:cNvPr id="3" name="Resim 2">
            <a:extLst>
              <a:ext uri="{FF2B5EF4-FFF2-40B4-BE49-F238E27FC236}">
                <a16:creationId xmlns="" xmlns:a16="http://schemas.microsoft.com/office/drawing/2014/main" id="{EBF8BFDD-6404-4F0B-911D-307BDE83602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backgroundMark x1="25783" y1="74648" x2="26068" y2="45634"/>
                        <a14:backgroundMark x1="73504" y1="56056" x2="91453" y2="53239"/>
                        <a14:backgroundMark x1="67949" y1="50986" x2="69658" y2="54366"/>
                        <a14:backgroundMark x1="67236" y1="49577" x2="69231" y2="43944"/>
                      </a14:backgroundRemoval>
                    </a14:imgEffect>
                  </a14:imgLayer>
                </a14:imgProps>
              </a:ext>
            </a:extLst>
          </a:blip>
          <a:srcRect l="37094" t="3653" r="27482"/>
          <a:stretch/>
        </p:blipFill>
        <p:spPr>
          <a:xfrm>
            <a:off x="271565" y="1092494"/>
            <a:ext cx="3760608" cy="5172380"/>
          </a:xfrm>
          <a:prstGeom prst="rect">
            <a:avLst/>
          </a:prstGeom>
          <a:effectLst>
            <a:softEdge rad="635000"/>
          </a:effectLst>
        </p:spPr>
      </p:pic>
      <p:sp>
        <p:nvSpPr>
          <p:cNvPr id="11" name="Alt Başlık 2"/>
          <p:cNvSpPr>
            <a:spLocks noGrp="1"/>
          </p:cNvSpPr>
          <p:nvPr>
            <p:ph type="subTitle" idx="1"/>
          </p:nvPr>
        </p:nvSpPr>
        <p:spPr>
          <a:xfrm>
            <a:off x="216481" y="2324559"/>
            <a:ext cx="11726014" cy="2875402"/>
          </a:xfrm>
        </p:spPr>
        <p:txBody>
          <a:bodyPr>
            <a:normAutofit/>
          </a:bodyPr>
          <a:lstStyle/>
          <a:p>
            <a:pPr algn="l"/>
            <a:r>
              <a:rPr lang="tr-TR" sz="8800" b="1" dirty="0" smtClean="0">
                <a:solidFill>
                  <a:srgbClr val="FF0000"/>
                </a:solidFill>
              </a:rPr>
              <a:t>REHBERLİK </a:t>
            </a:r>
            <a:r>
              <a:rPr lang="tr-TR" sz="8800" b="1" dirty="0">
                <a:solidFill>
                  <a:srgbClr val="FF0000"/>
                </a:solidFill>
              </a:rPr>
              <a:t>VE </a:t>
            </a:r>
          </a:p>
          <a:p>
            <a:pPr algn="l"/>
            <a:r>
              <a:rPr lang="tr-TR" sz="8800" b="1" dirty="0">
                <a:solidFill>
                  <a:srgbClr val="FF0000"/>
                </a:solidFill>
              </a:rPr>
              <a:t>ARAŞTIRMA MERKEZİ</a:t>
            </a:r>
          </a:p>
        </p:txBody>
      </p:sp>
    </p:spTree>
    <p:extLst>
      <p:ext uri="{BB962C8B-B14F-4D97-AF65-F5344CB8AC3E}">
        <p14:creationId xmlns:p14="http://schemas.microsoft.com/office/powerpoint/2010/main" val="4866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5879519" cy="4586539"/>
          </a:xfrm>
        </p:spPr>
        <p:txBody>
          <a:bodyPr>
            <a:noAutofit/>
          </a:bodyPr>
          <a:lstStyle/>
          <a:p>
            <a:pPr algn="just"/>
            <a:r>
              <a:rPr lang="tr-TR" sz="2800" b="1" dirty="0">
                <a:solidFill>
                  <a:srgbClr val="FF0000"/>
                </a:solidFill>
                <a:latin typeface="Arial Narrow" panose="020B0606020202030204" pitchFamily="34" charset="0"/>
              </a:rPr>
              <a:t>ZORBALIK ...</a:t>
            </a:r>
          </a:p>
          <a:p>
            <a:pPr algn="just">
              <a:buClr>
                <a:srgbClr val="7030A0"/>
              </a:buClr>
            </a:pPr>
            <a:r>
              <a:rPr lang="tr-TR" sz="2800" dirty="0">
                <a:latin typeface="Arial Narrow" panose="020B0606020202030204" pitchFamily="34" charset="0"/>
              </a:rPr>
              <a:t>Bir birey ya da grup tarafından savunmasız olan bir kişiye karşı yapılan, fiziksel ve/veya psikolojik sonuçları olan ve süreklilik arz eden bir saldırganlık türüdür.</a:t>
            </a:r>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18" name="Picture 2">
            <a:extLst>
              <a:ext uri="{FF2B5EF4-FFF2-40B4-BE49-F238E27FC236}">
                <a16:creationId xmlns="" xmlns:a16="http://schemas.microsoft.com/office/drawing/2014/main" id="{88E565B0-D44B-493A-89AB-D92B954C68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99942" y="2135896"/>
            <a:ext cx="3711614" cy="379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4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6713129" cy="4586539"/>
          </a:xfrm>
        </p:spPr>
        <p:txBody>
          <a:bodyPr>
            <a:noAutofit/>
          </a:bodyPr>
          <a:lstStyle/>
          <a:p>
            <a:pPr algn="just"/>
            <a:r>
              <a:rPr lang="tr-TR" sz="2800" b="1" dirty="0">
                <a:solidFill>
                  <a:srgbClr val="FF0000"/>
                </a:solidFill>
                <a:latin typeface="Arial Narrow" panose="020B0606020202030204" pitchFamily="34" charset="0"/>
              </a:rPr>
              <a:t>ZORBALIĞI DİĞER DAVRANIŞLARDAN AYIRT EDEN YÖNLER NELERDİR?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Kasıtlı olarak zarar verme amacı güden saldırgan davranışlar olması</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Süreklilik özelliği taşıması</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Zorba ve kurban arasında güç dengesinin eşit olmaması</a:t>
            </a: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18" name="Picture 2">
            <a:extLst>
              <a:ext uri="{FF2B5EF4-FFF2-40B4-BE49-F238E27FC236}">
                <a16:creationId xmlns="" xmlns:a16="http://schemas.microsoft.com/office/drawing/2014/main" id="{88E565B0-D44B-493A-89AB-D92B954C68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99942" y="2135896"/>
            <a:ext cx="3711614" cy="379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98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TÜRLERİ ...</a:t>
            </a:r>
          </a:p>
          <a:p>
            <a:pPr algn="just"/>
            <a:r>
              <a:rPr lang="tr-TR" sz="2800" dirty="0">
                <a:solidFill>
                  <a:srgbClr val="006666"/>
                </a:solidFill>
                <a:latin typeface="Arial Narrow" panose="020B0606020202030204" pitchFamily="34" charset="0"/>
              </a:rPr>
              <a:t>1. DOĞRUDAN ZORBALIK (Fiziksel Ve Sözel Saldırı Davranışları vb.)</a:t>
            </a: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sp>
        <p:nvSpPr>
          <p:cNvPr id="2" name="Metin kutusu 1">
            <a:extLst>
              <a:ext uri="{FF2B5EF4-FFF2-40B4-BE49-F238E27FC236}">
                <a16:creationId xmlns="" xmlns:a16="http://schemas.microsoft.com/office/drawing/2014/main" id="{DDDB8764-898B-44FC-8587-04BE7BA1A408}"/>
              </a:ext>
            </a:extLst>
          </p:cNvPr>
          <p:cNvSpPr txBox="1"/>
          <p:nvPr/>
        </p:nvSpPr>
        <p:spPr>
          <a:xfrm>
            <a:off x="544779" y="2883550"/>
            <a:ext cx="4545013" cy="3539430"/>
          </a:xfrm>
          <a:prstGeom prst="rect">
            <a:avLst/>
          </a:prstGeom>
          <a:noFill/>
        </p:spPr>
        <p:txBody>
          <a:bodyPr wrap="square" rtlCol="0">
            <a:spAutoFit/>
          </a:bodyPr>
          <a:lstStyle/>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Fiziksel Saldırganlık</a:t>
            </a:r>
          </a:p>
          <a:p>
            <a:pPr marL="914400" lvl="1" indent="-457200">
              <a:buFont typeface="Wingdings" panose="05000000000000000000" pitchFamily="2" charset="2"/>
              <a:buChar char="§"/>
            </a:pPr>
            <a:r>
              <a:rPr lang="tr-TR" sz="2800" dirty="0">
                <a:latin typeface="Arial Narrow" panose="020B0606020202030204" pitchFamily="34" charset="0"/>
              </a:rPr>
              <a:t>İtme</a:t>
            </a:r>
          </a:p>
          <a:p>
            <a:pPr marL="914400" lvl="1" indent="-457200">
              <a:buFont typeface="Wingdings" panose="05000000000000000000" pitchFamily="2" charset="2"/>
              <a:buChar char="§"/>
            </a:pPr>
            <a:r>
              <a:rPr lang="tr-TR" sz="2800" dirty="0">
                <a:latin typeface="Arial Narrow" panose="020B0606020202030204" pitchFamily="34" charset="0"/>
              </a:rPr>
              <a:t>Dürtme</a:t>
            </a:r>
          </a:p>
          <a:p>
            <a:pPr marL="914400" lvl="1" indent="-457200">
              <a:buFont typeface="Wingdings" panose="05000000000000000000" pitchFamily="2" charset="2"/>
              <a:buChar char="§"/>
            </a:pPr>
            <a:r>
              <a:rPr lang="tr-TR" sz="2800" dirty="0">
                <a:latin typeface="Arial Narrow" panose="020B0606020202030204" pitchFamily="34" charset="0"/>
              </a:rPr>
              <a:t>Vurma</a:t>
            </a:r>
          </a:p>
          <a:p>
            <a:pPr marL="914400" lvl="1" indent="-457200">
              <a:buFont typeface="Wingdings" panose="05000000000000000000" pitchFamily="2" charset="2"/>
              <a:buChar char="§"/>
            </a:pPr>
            <a:r>
              <a:rPr lang="tr-TR" sz="2800" dirty="0">
                <a:latin typeface="Arial Narrow" panose="020B0606020202030204" pitchFamily="34" charset="0"/>
              </a:rPr>
              <a:t>Saç Çekme</a:t>
            </a:r>
          </a:p>
          <a:p>
            <a:pPr marL="914400" lvl="1" indent="-457200">
              <a:buFont typeface="Wingdings" panose="05000000000000000000" pitchFamily="2" charset="2"/>
              <a:buChar char="§"/>
            </a:pPr>
            <a:r>
              <a:rPr lang="tr-TR" sz="2800" dirty="0">
                <a:latin typeface="Arial Narrow" panose="020B0606020202030204" pitchFamily="34" charset="0"/>
              </a:rPr>
              <a:t>Eşyasına Zarar Verme</a:t>
            </a:r>
          </a:p>
          <a:p>
            <a:pPr marL="914400" lvl="1" indent="-457200">
              <a:buFont typeface="Wingdings" panose="05000000000000000000" pitchFamily="2" charset="2"/>
              <a:buChar char="§"/>
            </a:pPr>
            <a:r>
              <a:rPr lang="tr-TR" sz="2800" dirty="0">
                <a:latin typeface="Arial Narrow" panose="020B0606020202030204" pitchFamily="34" charset="0"/>
              </a:rPr>
              <a:t>Tükürme</a:t>
            </a:r>
          </a:p>
          <a:p>
            <a:pPr marL="914400" lvl="1" indent="-457200">
              <a:buFont typeface="Wingdings" panose="05000000000000000000" pitchFamily="2" charset="2"/>
              <a:buChar char="§"/>
            </a:pPr>
            <a:r>
              <a:rPr lang="tr-TR" sz="2800" dirty="0">
                <a:latin typeface="Arial Narrow" panose="020B0606020202030204" pitchFamily="34" charset="0"/>
              </a:rPr>
              <a:t>Tekmeleme</a:t>
            </a:r>
          </a:p>
        </p:txBody>
      </p:sp>
      <p:sp>
        <p:nvSpPr>
          <p:cNvPr id="19" name="Metin kutusu 18">
            <a:extLst>
              <a:ext uri="{FF2B5EF4-FFF2-40B4-BE49-F238E27FC236}">
                <a16:creationId xmlns="" xmlns:a16="http://schemas.microsoft.com/office/drawing/2014/main" id="{7AD8DBD8-BF54-4BB3-A975-13436E3CD61D}"/>
              </a:ext>
            </a:extLst>
          </p:cNvPr>
          <p:cNvSpPr txBox="1"/>
          <p:nvPr/>
        </p:nvSpPr>
        <p:spPr>
          <a:xfrm>
            <a:off x="5160855" y="2883550"/>
            <a:ext cx="4545013" cy="2677656"/>
          </a:xfrm>
          <a:prstGeom prst="rect">
            <a:avLst/>
          </a:prstGeom>
          <a:noFill/>
        </p:spPr>
        <p:txBody>
          <a:bodyPr wrap="square" rtlCol="0">
            <a:spAutoFit/>
          </a:bodyPr>
          <a:lstStyle/>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Sözel Saldırganlık</a:t>
            </a:r>
          </a:p>
          <a:p>
            <a:pPr marL="914400" lvl="1" indent="-457200">
              <a:buFont typeface="Wingdings" panose="05000000000000000000" pitchFamily="2" charset="2"/>
              <a:buChar char="§"/>
            </a:pPr>
            <a:r>
              <a:rPr lang="tr-TR" sz="2800" dirty="0">
                <a:latin typeface="Arial Narrow" panose="020B0606020202030204" pitchFamily="34" charset="0"/>
              </a:rPr>
              <a:t>Bağırma</a:t>
            </a:r>
          </a:p>
          <a:p>
            <a:pPr marL="914400" lvl="1" indent="-457200">
              <a:buFont typeface="Wingdings" panose="05000000000000000000" pitchFamily="2" charset="2"/>
              <a:buChar char="§"/>
            </a:pPr>
            <a:r>
              <a:rPr lang="tr-TR" sz="2800" dirty="0">
                <a:latin typeface="Arial Narrow" panose="020B0606020202030204" pitchFamily="34" charset="0"/>
              </a:rPr>
              <a:t>Hakaret- Küfür Etme </a:t>
            </a:r>
          </a:p>
          <a:p>
            <a:pPr marL="914400" lvl="1" indent="-457200">
              <a:buFont typeface="Wingdings" panose="05000000000000000000" pitchFamily="2" charset="2"/>
              <a:buChar char="§"/>
            </a:pPr>
            <a:r>
              <a:rPr lang="tr-TR" sz="2800" dirty="0">
                <a:latin typeface="Arial Narrow" panose="020B0606020202030204" pitchFamily="34" charset="0"/>
              </a:rPr>
              <a:t>Ad Takma </a:t>
            </a:r>
          </a:p>
          <a:p>
            <a:pPr marL="914400" lvl="1" indent="-457200">
              <a:buFont typeface="Wingdings" panose="05000000000000000000" pitchFamily="2" charset="2"/>
              <a:buChar char="§"/>
            </a:pPr>
            <a:r>
              <a:rPr lang="tr-TR" sz="2800" dirty="0">
                <a:latin typeface="Arial Narrow" panose="020B0606020202030204" pitchFamily="34" charset="0"/>
              </a:rPr>
              <a:t>Söylenti</a:t>
            </a:r>
          </a:p>
          <a:p>
            <a:pPr marL="914400" lvl="1" indent="-457200">
              <a:buFont typeface="Wingdings" panose="05000000000000000000" pitchFamily="2" charset="2"/>
              <a:buChar char="§"/>
            </a:pPr>
            <a:r>
              <a:rPr lang="tr-TR" sz="2800" dirty="0">
                <a:latin typeface="Arial Narrow" panose="020B0606020202030204" pitchFamily="34" charset="0"/>
              </a:rPr>
              <a:t>Çıkarma Alay Etme</a:t>
            </a:r>
          </a:p>
        </p:txBody>
      </p:sp>
    </p:spTree>
    <p:extLst>
      <p:ext uri="{BB962C8B-B14F-4D97-AF65-F5344CB8AC3E}">
        <p14:creationId xmlns:p14="http://schemas.microsoft.com/office/powerpoint/2010/main" val="31112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TÜRLERİ ...</a:t>
            </a:r>
          </a:p>
          <a:p>
            <a:pPr algn="just"/>
            <a:r>
              <a:rPr lang="tr-TR" sz="2800" dirty="0">
                <a:solidFill>
                  <a:srgbClr val="006666"/>
                </a:solidFill>
                <a:latin typeface="Arial Narrow" panose="020B0606020202030204" pitchFamily="34" charset="0"/>
              </a:rPr>
              <a:t>2. DOLAYLI ZORBALIK (Kasıtlı Yalnız Bırakma, Sosyal Ortamlardan Yalıtım vb.)</a:t>
            </a:r>
          </a:p>
          <a:p>
            <a:pPr algn="just"/>
            <a:r>
              <a:rPr lang="tr-TR" sz="2800" dirty="0">
                <a:latin typeface="Arial Narrow" panose="020B0606020202030204" pitchFamily="34" charset="0"/>
              </a:rPr>
              <a:t>	</a:t>
            </a:r>
            <a:endParaRPr lang="tr-TR" sz="2800" b="1" dirty="0">
              <a:latin typeface="Arial Narrow" panose="020B0606020202030204" pitchFamily="34" charset="0"/>
            </a:endParaRPr>
          </a:p>
        </p:txBody>
      </p:sp>
      <p:sp>
        <p:nvSpPr>
          <p:cNvPr id="2" name="Metin kutusu 1">
            <a:extLst>
              <a:ext uri="{FF2B5EF4-FFF2-40B4-BE49-F238E27FC236}">
                <a16:creationId xmlns="" xmlns:a16="http://schemas.microsoft.com/office/drawing/2014/main" id="{DDDB8764-898B-44FC-8587-04BE7BA1A408}"/>
              </a:ext>
            </a:extLst>
          </p:cNvPr>
          <p:cNvSpPr txBox="1"/>
          <p:nvPr/>
        </p:nvSpPr>
        <p:spPr>
          <a:xfrm>
            <a:off x="544779" y="2883550"/>
            <a:ext cx="4545013" cy="1815882"/>
          </a:xfrm>
          <a:prstGeom prst="rect">
            <a:avLst/>
          </a:prstGeom>
          <a:noFill/>
        </p:spPr>
        <p:txBody>
          <a:bodyPr wrap="square" rtlCol="0">
            <a:spAutoFit/>
          </a:bodyPr>
          <a:lstStyle/>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Alaycılık</a:t>
            </a:r>
          </a:p>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Arkadaşları Kışkırtma</a:t>
            </a:r>
          </a:p>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Gruptan Çıkarma </a:t>
            </a:r>
          </a:p>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Ayrımcılık</a:t>
            </a:r>
          </a:p>
        </p:txBody>
      </p:sp>
    </p:spTree>
    <p:extLst>
      <p:ext uri="{BB962C8B-B14F-4D97-AF65-F5344CB8AC3E}">
        <p14:creationId xmlns:p14="http://schemas.microsoft.com/office/powerpoint/2010/main" val="210880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TÜRLERİ ...</a:t>
            </a:r>
          </a:p>
          <a:p>
            <a:pPr algn="just"/>
            <a:r>
              <a:rPr lang="tr-TR" sz="2800" dirty="0">
                <a:solidFill>
                  <a:srgbClr val="006666"/>
                </a:solidFill>
                <a:latin typeface="Arial Narrow" panose="020B0606020202030204" pitchFamily="34" charset="0"/>
              </a:rPr>
              <a:t>3. SİBER ZORBALIK</a:t>
            </a:r>
          </a:p>
          <a:p>
            <a:pPr algn="just"/>
            <a:r>
              <a:rPr lang="tr-TR" sz="2800" dirty="0">
                <a:latin typeface="Arial Narrow" panose="020B0606020202030204" pitchFamily="34" charset="0"/>
              </a:rPr>
              <a:t>	</a:t>
            </a:r>
            <a:endParaRPr lang="tr-TR" sz="2800" b="1" dirty="0">
              <a:latin typeface="Arial Narrow" panose="020B0606020202030204" pitchFamily="34" charset="0"/>
            </a:endParaRPr>
          </a:p>
        </p:txBody>
      </p:sp>
      <p:sp>
        <p:nvSpPr>
          <p:cNvPr id="2" name="Metin kutusu 1">
            <a:extLst>
              <a:ext uri="{FF2B5EF4-FFF2-40B4-BE49-F238E27FC236}">
                <a16:creationId xmlns="" xmlns:a16="http://schemas.microsoft.com/office/drawing/2014/main" id="{DDDB8764-898B-44FC-8587-04BE7BA1A408}"/>
              </a:ext>
            </a:extLst>
          </p:cNvPr>
          <p:cNvSpPr txBox="1"/>
          <p:nvPr/>
        </p:nvSpPr>
        <p:spPr>
          <a:xfrm>
            <a:off x="544779" y="2883550"/>
            <a:ext cx="10538190" cy="954107"/>
          </a:xfrm>
          <a:prstGeom prst="rect">
            <a:avLst/>
          </a:prstGeom>
          <a:noFill/>
        </p:spPr>
        <p:txBody>
          <a:bodyPr wrap="square" rtlCol="0">
            <a:spAutoFit/>
          </a:bodyPr>
          <a:lstStyle/>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İnternet yada telefonla kötü içerikli mesaj göndermek</a:t>
            </a:r>
          </a:p>
          <a:p>
            <a:pPr marL="457200" indent="-457200">
              <a:buFont typeface="Wingdings" panose="05000000000000000000" pitchFamily="2" charset="2"/>
              <a:buChar char="q"/>
            </a:pPr>
            <a:r>
              <a:rPr lang="tr-TR" sz="2800" dirty="0">
                <a:solidFill>
                  <a:srgbClr val="0070C0"/>
                </a:solidFill>
                <a:latin typeface="Arial Narrow" panose="020B0606020202030204" pitchFamily="34" charset="0"/>
              </a:rPr>
              <a:t>Uygunsuz İçerik Paylaşma</a:t>
            </a:r>
          </a:p>
        </p:txBody>
      </p:sp>
    </p:spTree>
    <p:extLst>
      <p:ext uri="{BB962C8B-B14F-4D97-AF65-F5344CB8AC3E}">
        <p14:creationId xmlns:p14="http://schemas.microsoft.com/office/powerpoint/2010/main" val="222753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 DAVRANIŞLARLA NEREDE KARŞILAŞIRIZ?...</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Okulun içindeki zorbalığın, okula geliş gidiş sırasındaki zorbalıktan çok daha sık olduğunu,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okuldaki “oyun bahçesinin” en tipik yer olduğunu,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bunu “koridorlar”, “sınıfın içi”, “kantin ve tuvaletlerin” izlediğini,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yatılı okullarda zorbalığın en yaygın olarak “yatakhane” de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“Serviste”,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“İletişim Araçlarında (Telefon, İnternet )”,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“Mahallede” kısacası her yerde karşılaşabiliriz.</a:t>
            </a:r>
          </a:p>
          <a:p>
            <a:pPr algn="just"/>
            <a:r>
              <a:rPr lang="tr-TR" sz="2800" dirty="0">
                <a:latin typeface="Arial Narrow" panose="020B0606020202030204" pitchFamily="34" charset="0"/>
              </a:rPr>
              <a:t>	</a:t>
            </a:r>
            <a:endParaRPr lang="tr-TR" sz="2800" b="1" dirty="0">
              <a:latin typeface="Arial Narrow" panose="020B0606020202030204" pitchFamily="34" charset="0"/>
            </a:endParaRPr>
          </a:p>
        </p:txBody>
      </p:sp>
    </p:spTree>
    <p:extLst>
      <p:ext uri="{BB962C8B-B14F-4D97-AF65-F5344CB8AC3E}">
        <p14:creationId xmlns:p14="http://schemas.microsoft.com/office/powerpoint/2010/main" val="236767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AKRAN ZORBALIĞINDA 3 ROL VARDIR...</a:t>
            </a:r>
          </a:p>
        </p:txBody>
      </p:sp>
      <p:grpSp>
        <p:nvGrpSpPr>
          <p:cNvPr id="2" name="Grup 1">
            <a:extLst>
              <a:ext uri="{FF2B5EF4-FFF2-40B4-BE49-F238E27FC236}">
                <a16:creationId xmlns="" xmlns:a16="http://schemas.microsoft.com/office/drawing/2014/main" id="{B8B36C10-FA1E-40CB-8A05-C6AEEA3B3688}"/>
              </a:ext>
            </a:extLst>
          </p:cNvPr>
          <p:cNvGrpSpPr/>
          <p:nvPr/>
        </p:nvGrpSpPr>
        <p:grpSpPr>
          <a:xfrm>
            <a:off x="1040114" y="2227465"/>
            <a:ext cx="9280356" cy="4092260"/>
            <a:chOff x="1040114" y="2227465"/>
            <a:chExt cx="9280356" cy="4092260"/>
          </a:xfrm>
        </p:grpSpPr>
        <p:grpSp>
          <p:nvGrpSpPr>
            <p:cNvPr id="18" name="Grup 17">
              <a:extLst>
                <a:ext uri="{FF2B5EF4-FFF2-40B4-BE49-F238E27FC236}">
                  <a16:creationId xmlns="" xmlns:a16="http://schemas.microsoft.com/office/drawing/2014/main" id="{C4F5A0B6-904A-412F-9282-527AB0A16CA9}"/>
                </a:ext>
              </a:extLst>
            </p:cNvPr>
            <p:cNvGrpSpPr/>
            <p:nvPr/>
          </p:nvGrpSpPr>
          <p:grpSpPr>
            <a:xfrm>
              <a:off x="1040114" y="2227465"/>
              <a:ext cx="9280356" cy="4092260"/>
              <a:chOff x="1040114" y="1808820"/>
              <a:chExt cx="9280356" cy="4092260"/>
            </a:xfrm>
          </p:grpSpPr>
          <p:pic>
            <p:nvPicPr>
              <p:cNvPr id="19" name="Picture 2" descr="C:\Users\ABDULLAH\Desktop\akran zorbalığı\indir (2).jpg">
                <a:extLst>
                  <a:ext uri="{FF2B5EF4-FFF2-40B4-BE49-F238E27FC236}">
                    <a16:creationId xmlns="" xmlns:a16="http://schemas.microsoft.com/office/drawing/2014/main" id="{4FE40B80-E4C5-4314-B003-4E7C7CCA337B}"/>
                  </a:ext>
                </a:extLst>
              </p:cNvPr>
              <p:cNvPicPr>
                <a:picLocks noChangeAspect="1" noChangeArrowheads="1"/>
              </p:cNvPicPr>
              <p:nvPr/>
            </p:nvPicPr>
            <p:blipFill>
              <a:blip r:embed="rId2" cstate="print"/>
              <a:srcRect/>
              <a:stretch>
                <a:fillRect/>
              </a:stretch>
            </p:blipFill>
            <p:spPr bwMode="auto">
              <a:xfrm>
                <a:off x="7056107" y="1808820"/>
                <a:ext cx="3264363" cy="1836204"/>
              </a:xfrm>
              <a:prstGeom prst="rect">
                <a:avLst/>
              </a:prstGeom>
              <a:noFill/>
            </p:spPr>
          </p:pic>
          <p:sp>
            <p:nvSpPr>
              <p:cNvPr id="20" name="9 Metin kutusu">
                <a:extLst>
                  <a:ext uri="{FF2B5EF4-FFF2-40B4-BE49-F238E27FC236}">
                    <a16:creationId xmlns="" xmlns:a16="http://schemas.microsoft.com/office/drawing/2014/main" id="{BF6DA3A8-0395-43F8-A666-D55F2E405B9E}"/>
                  </a:ext>
                </a:extLst>
              </p:cNvPr>
              <p:cNvSpPr txBox="1"/>
              <p:nvPr/>
            </p:nvSpPr>
            <p:spPr>
              <a:xfrm>
                <a:off x="8352251" y="3644706"/>
                <a:ext cx="1831002" cy="1384995"/>
              </a:xfrm>
              <a:prstGeom prst="rect">
                <a:avLst/>
              </a:prstGeom>
              <a:noFill/>
            </p:spPr>
            <p:txBody>
              <a:bodyPr wrap="square" rtlCol="0">
                <a:spAutoFit/>
              </a:bodyPr>
              <a:lstStyle/>
              <a:p>
                <a:r>
                  <a:rPr lang="tr-TR" sz="1600" b="1" i="1" dirty="0">
                    <a:solidFill>
                      <a:schemeClr val="tx2">
                        <a:lumMod val="50000"/>
                      </a:schemeClr>
                    </a:solidFill>
                  </a:rPr>
                  <a:t>  </a:t>
                </a:r>
                <a:r>
                  <a:rPr lang="tr-TR" sz="2800" b="1" dirty="0">
                    <a:solidFill>
                      <a:schemeClr val="tx2">
                        <a:lumMod val="50000"/>
                      </a:schemeClr>
                    </a:solidFill>
                  </a:rPr>
                  <a:t>Zorbalık Davranışı  Gösteren</a:t>
                </a:r>
                <a:endParaRPr lang="tr-TR" sz="1600" b="1" dirty="0">
                  <a:solidFill>
                    <a:schemeClr val="tx2">
                      <a:lumMod val="50000"/>
                    </a:schemeClr>
                  </a:solidFill>
                </a:endParaRPr>
              </a:p>
            </p:txBody>
          </p:sp>
          <p:pic>
            <p:nvPicPr>
              <p:cNvPr id="21" name="Picture 3" descr="C:\Users\ABDULLAH\Desktop\akran zorbalığı\stock-illustration-61296138-sad-kid-vector-illustration.jpg">
                <a:extLst>
                  <a:ext uri="{FF2B5EF4-FFF2-40B4-BE49-F238E27FC236}">
                    <a16:creationId xmlns="" xmlns:a16="http://schemas.microsoft.com/office/drawing/2014/main" id="{FAC5D040-97C6-44F6-AE4C-3EDD77797495}"/>
                  </a:ext>
                </a:extLst>
              </p:cNvPr>
              <p:cNvPicPr>
                <a:picLocks noChangeAspect="1" noChangeArrowheads="1"/>
              </p:cNvPicPr>
              <p:nvPr/>
            </p:nvPicPr>
            <p:blipFill>
              <a:blip r:embed="rId3" cstate="print"/>
              <a:srcRect/>
              <a:stretch>
                <a:fillRect/>
              </a:stretch>
            </p:blipFill>
            <p:spPr bwMode="auto">
              <a:xfrm>
                <a:off x="1040114" y="1955493"/>
                <a:ext cx="3813345" cy="2145007"/>
              </a:xfrm>
              <a:prstGeom prst="rect">
                <a:avLst/>
              </a:prstGeom>
              <a:noFill/>
            </p:spPr>
          </p:pic>
          <p:pic>
            <p:nvPicPr>
              <p:cNvPr id="22" name="Picture 4" descr="C:\Users\ABDULLAH\Desktop\akran zorbalığı\maxresdefault.jpg">
                <a:extLst>
                  <a:ext uri="{FF2B5EF4-FFF2-40B4-BE49-F238E27FC236}">
                    <a16:creationId xmlns="" xmlns:a16="http://schemas.microsoft.com/office/drawing/2014/main" id="{C23376FF-44BE-4B90-8A5A-83128283ABCC}"/>
                  </a:ext>
                </a:extLst>
              </p:cNvPr>
              <p:cNvPicPr>
                <a:picLocks noChangeAspect="1" noChangeArrowheads="1"/>
              </p:cNvPicPr>
              <p:nvPr/>
            </p:nvPicPr>
            <p:blipFill>
              <a:blip r:embed="rId4" cstate="print"/>
              <a:stretch>
                <a:fillRect/>
              </a:stretch>
            </p:blipFill>
            <p:spPr bwMode="auto">
              <a:xfrm>
                <a:off x="3946953" y="3171297"/>
                <a:ext cx="3813347" cy="2145008"/>
              </a:xfrm>
              <a:prstGeom prst="rect">
                <a:avLst/>
              </a:prstGeom>
            </p:spPr>
          </p:pic>
          <p:sp>
            <p:nvSpPr>
              <p:cNvPr id="23" name="12 Metin kutusu">
                <a:extLst>
                  <a:ext uri="{FF2B5EF4-FFF2-40B4-BE49-F238E27FC236}">
                    <a16:creationId xmlns="" xmlns:a16="http://schemas.microsoft.com/office/drawing/2014/main" id="{EFE7B034-7ABB-4094-8F00-3DAAF50CC2C2}"/>
                  </a:ext>
                </a:extLst>
              </p:cNvPr>
              <p:cNvSpPr txBox="1"/>
              <p:nvPr/>
            </p:nvSpPr>
            <p:spPr>
              <a:xfrm>
                <a:off x="3839749" y="5316305"/>
                <a:ext cx="4512501" cy="584775"/>
              </a:xfrm>
              <a:prstGeom prst="rect">
                <a:avLst/>
              </a:prstGeom>
              <a:noFill/>
            </p:spPr>
            <p:txBody>
              <a:bodyPr wrap="square" rtlCol="0">
                <a:spAutoFit/>
              </a:bodyPr>
              <a:lstStyle/>
              <a:p>
                <a:r>
                  <a:rPr lang="tr-TR" sz="3200" b="1" i="1" dirty="0">
                    <a:solidFill>
                      <a:schemeClr val="tx2">
                        <a:lumMod val="50000"/>
                      </a:schemeClr>
                    </a:solidFill>
                  </a:rPr>
                  <a:t>               </a:t>
                </a:r>
                <a:r>
                  <a:rPr lang="tr-TR" sz="2800" b="1" dirty="0">
                    <a:solidFill>
                      <a:schemeClr val="tx2">
                        <a:lumMod val="50000"/>
                      </a:schemeClr>
                    </a:solidFill>
                    <a:latin typeface="Arial Narrow" panose="020B0606020202030204" pitchFamily="34" charset="0"/>
                  </a:rPr>
                  <a:t>Seyirci</a:t>
                </a:r>
                <a:endParaRPr lang="tr-TR" sz="3200" b="1" dirty="0">
                  <a:solidFill>
                    <a:schemeClr val="tx2">
                      <a:lumMod val="50000"/>
                    </a:schemeClr>
                  </a:solidFill>
                  <a:latin typeface="Arial Narrow" panose="020B0606020202030204" pitchFamily="34" charset="0"/>
                </a:endParaRPr>
              </a:p>
            </p:txBody>
          </p:sp>
        </p:grpSp>
        <p:sp>
          <p:nvSpPr>
            <p:cNvPr id="24" name="10 Metin kutusu">
              <a:extLst>
                <a:ext uri="{FF2B5EF4-FFF2-40B4-BE49-F238E27FC236}">
                  <a16:creationId xmlns="" xmlns:a16="http://schemas.microsoft.com/office/drawing/2014/main" id="{741C78DB-8A89-4982-8058-68F794E9FB90}"/>
                </a:ext>
              </a:extLst>
            </p:cNvPr>
            <p:cNvSpPr txBox="1"/>
            <p:nvPr/>
          </p:nvSpPr>
          <p:spPr>
            <a:xfrm>
              <a:off x="2242796" y="4400836"/>
              <a:ext cx="1567142" cy="523220"/>
            </a:xfrm>
            <a:prstGeom prst="rect">
              <a:avLst/>
            </a:prstGeom>
            <a:noFill/>
          </p:spPr>
          <p:txBody>
            <a:bodyPr wrap="square" rtlCol="0">
              <a:spAutoFit/>
            </a:bodyPr>
            <a:lstStyle/>
            <a:p>
              <a:r>
                <a:rPr lang="tr-TR" sz="2800" b="1" dirty="0">
                  <a:solidFill>
                    <a:schemeClr val="accent2">
                      <a:lumMod val="50000"/>
                    </a:schemeClr>
                  </a:solidFill>
                  <a:latin typeface="Arial Narrow" panose="020B0606020202030204" pitchFamily="34" charset="0"/>
                </a:rPr>
                <a:t>Mağdur</a:t>
              </a:r>
            </a:p>
          </p:txBody>
        </p:sp>
      </p:grpSp>
    </p:spTree>
    <p:extLst>
      <p:ext uri="{BB962C8B-B14F-4D97-AF65-F5344CB8AC3E}">
        <p14:creationId xmlns:p14="http://schemas.microsoft.com/office/powerpoint/2010/main" val="316119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5798729" cy="4586539"/>
          </a:xfrm>
        </p:spPr>
        <p:txBody>
          <a:bodyPr>
            <a:noAutofit/>
          </a:bodyPr>
          <a:lstStyle/>
          <a:p>
            <a:pPr algn="just"/>
            <a:r>
              <a:rPr lang="tr-TR" sz="2800" b="1" dirty="0">
                <a:solidFill>
                  <a:srgbClr val="FF0000"/>
                </a:solidFill>
                <a:latin typeface="Arial Narrow" panose="020B0606020202030204" pitchFamily="34" charset="0"/>
              </a:rPr>
              <a:t>AKRAN ZORBALIĞINDA 3 ROL VARDIR...</a:t>
            </a:r>
          </a:p>
          <a:p>
            <a:pPr marL="457200" indent="-457200" algn="just">
              <a:buClr>
                <a:srgbClr val="7030A0"/>
              </a:buClr>
              <a:buFont typeface="Arial Narrow" panose="020B0606020202030204" pitchFamily="34" charset="0"/>
              <a:buChar char="©"/>
            </a:pPr>
            <a:r>
              <a:rPr lang="tr-TR" sz="2800" b="1" dirty="0">
                <a:solidFill>
                  <a:srgbClr val="C00000"/>
                </a:solidFill>
                <a:latin typeface="Arial Narrow" panose="020B0606020202030204" pitchFamily="34" charset="0"/>
              </a:rPr>
              <a:t>Zorbalar: </a:t>
            </a:r>
            <a:r>
              <a:rPr lang="tr-TR" sz="2800" dirty="0">
                <a:latin typeface="Arial Narrow" panose="020B0606020202030204" pitchFamily="34" charset="0"/>
              </a:rPr>
              <a:t>Kendilerinden daha güçsüz olan öğrencilere zorbaca davrananlar.</a:t>
            </a:r>
          </a:p>
          <a:p>
            <a:pPr marL="457200" indent="-457200" algn="just">
              <a:buClr>
                <a:srgbClr val="7030A0"/>
              </a:buClr>
              <a:buFont typeface="Arial Narrow" panose="020B0606020202030204" pitchFamily="34" charset="0"/>
              <a:buChar char="©"/>
            </a:pPr>
            <a:r>
              <a:rPr lang="tr-TR" sz="2800" b="1" dirty="0">
                <a:solidFill>
                  <a:srgbClr val="002060"/>
                </a:solidFill>
                <a:latin typeface="Arial Narrow" panose="020B0606020202030204" pitchFamily="34" charset="0"/>
              </a:rPr>
              <a:t>Mağdur: </a:t>
            </a:r>
            <a:r>
              <a:rPr lang="tr-TR" sz="2800" dirty="0">
                <a:latin typeface="Arial Narrow" panose="020B0606020202030204" pitchFamily="34" charset="0"/>
              </a:rPr>
              <a:t>Kendilerinden daha güçlü öğrencilerin zorbalıklarına uğrayanlar.</a:t>
            </a:r>
          </a:p>
          <a:p>
            <a:pPr marL="457200" indent="-457200" algn="just">
              <a:buClr>
                <a:srgbClr val="7030A0"/>
              </a:buClr>
              <a:buFont typeface="Arial Narrow" panose="020B0606020202030204" pitchFamily="34" charset="0"/>
              <a:buChar char="©"/>
            </a:pPr>
            <a:r>
              <a:rPr lang="tr-TR" sz="2800" b="1" dirty="0">
                <a:solidFill>
                  <a:srgbClr val="006666"/>
                </a:solidFill>
                <a:latin typeface="Arial Narrow" panose="020B0606020202030204" pitchFamily="34" charset="0"/>
              </a:rPr>
              <a:t>Seyirciler: </a:t>
            </a:r>
            <a:r>
              <a:rPr lang="tr-TR" sz="2800" dirty="0">
                <a:latin typeface="Arial Narrow" panose="020B0606020202030204" pitchFamily="34" charset="0"/>
              </a:rPr>
              <a:t>Zorbalık olayına tanık olanlar.</a:t>
            </a:r>
          </a:p>
          <a:p>
            <a:pPr algn="just"/>
            <a:endParaRPr lang="tr-TR" sz="2800" dirty="0">
              <a:latin typeface="Arial Narrow" panose="020B0606020202030204" pitchFamily="34" charset="0"/>
            </a:endParaRPr>
          </a:p>
        </p:txBody>
      </p:sp>
      <p:pic>
        <p:nvPicPr>
          <p:cNvPr id="1026" name="Picture 2" descr="http://mebk12.meb.gov.tr/meb_iys_dosyalar/06/01/707787/resimler/2016_04/06135358_12545898_10153429496865208_2127919480_o.jpg">
            <a:extLst>
              <a:ext uri="{FF2B5EF4-FFF2-40B4-BE49-F238E27FC236}">
                <a16:creationId xmlns="" xmlns:a16="http://schemas.microsoft.com/office/drawing/2014/main" id="{6C1ADC5D-DBC5-4DA1-B17C-1CF3DEDE24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7" b="100000" l="161" r="99678">
                        <a14:foregroundMark x1="60064" y1="28500" x2="60548" y2="39167"/>
                        <a14:foregroundMark x1="71176" y1="31500" x2="72786" y2="38500"/>
                      </a14:backgroundRemoval>
                    </a14:imgEffect>
                  </a14:imgLayer>
                </a14:imgProps>
              </a:ext>
              <a:ext uri="{28A0092B-C50C-407E-A947-70E740481C1C}">
                <a14:useLocalDpi xmlns:a14="http://schemas.microsoft.com/office/drawing/2010/main" val="0"/>
              </a:ext>
            </a:extLst>
          </a:blip>
          <a:srcRect/>
          <a:stretch>
            <a:fillRect/>
          </a:stretch>
        </p:blipFill>
        <p:spPr bwMode="auto">
          <a:xfrm>
            <a:off x="7392318" y="1978120"/>
            <a:ext cx="4462557" cy="431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0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DAVRANIŞI GÖSTEREN ÇOCUKLARIN GENEL ÖZELLİKLERİ...</a:t>
            </a:r>
          </a:p>
          <a:p>
            <a:pPr algn="just"/>
            <a:endParaRPr lang="tr-TR" sz="2800" dirty="0">
              <a:latin typeface="Arial Narrow" panose="020B0606020202030204" pitchFamily="34" charset="0"/>
            </a:endParaRPr>
          </a:p>
        </p:txBody>
      </p:sp>
      <p:graphicFrame>
        <p:nvGraphicFramePr>
          <p:cNvPr id="18" name="6 Diyagram">
            <a:extLst>
              <a:ext uri="{FF2B5EF4-FFF2-40B4-BE49-F238E27FC236}">
                <a16:creationId xmlns="" xmlns:a16="http://schemas.microsoft.com/office/drawing/2014/main" id="{9D860403-0016-40C2-9C1B-81B4EF4E15A2}"/>
              </a:ext>
            </a:extLst>
          </p:cNvPr>
          <p:cNvGraphicFramePr/>
          <p:nvPr>
            <p:extLst>
              <p:ext uri="{D42A27DB-BD31-4B8C-83A1-F6EECF244321}">
                <p14:modId xmlns:p14="http://schemas.microsoft.com/office/powerpoint/2010/main" val="1763430835"/>
              </p:ext>
            </p:extLst>
          </p:nvPr>
        </p:nvGraphicFramePr>
        <p:xfrm>
          <a:off x="216480" y="1367679"/>
          <a:ext cx="11670930" cy="4801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2" descr="C:\Users\ABDULLAH\Desktop\akran zorbalığı\indir.png">
            <a:extLst>
              <a:ext uri="{FF2B5EF4-FFF2-40B4-BE49-F238E27FC236}">
                <a16:creationId xmlns="" xmlns:a16="http://schemas.microsoft.com/office/drawing/2014/main" id="{F633CAD1-5583-4508-AF05-9BC525BDC9AA}"/>
              </a:ext>
            </a:extLst>
          </p:cNvPr>
          <p:cNvPicPr>
            <a:picLocks noChangeAspect="1" noChangeArrowheads="1"/>
          </p:cNvPicPr>
          <p:nvPr/>
        </p:nvPicPr>
        <p:blipFill>
          <a:blip r:embed="rId7" cstate="print"/>
          <a:stretch>
            <a:fillRect/>
          </a:stretch>
        </p:blipFill>
        <p:spPr bwMode="auto">
          <a:xfrm>
            <a:off x="4969004" y="3318274"/>
            <a:ext cx="1676400" cy="2724150"/>
          </a:xfrm>
          <a:prstGeom prst="rect">
            <a:avLst/>
          </a:prstGeom>
        </p:spPr>
      </p:pic>
    </p:spTree>
    <p:extLst>
      <p:ext uri="{BB962C8B-B14F-4D97-AF65-F5344CB8AC3E}">
        <p14:creationId xmlns:p14="http://schemas.microsoft.com/office/powerpoint/2010/main" val="12620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 MAĞDURLARIN ÖZELLİKLERİ ...</a:t>
            </a:r>
          </a:p>
          <a:p>
            <a:pPr algn="just"/>
            <a:endParaRPr lang="tr-TR" sz="2800" dirty="0">
              <a:latin typeface="Arial Narrow" panose="020B0606020202030204" pitchFamily="34" charset="0"/>
            </a:endParaRPr>
          </a:p>
        </p:txBody>
      </p:sp>
      <p:grpSp>
        <p:nvGrpSpPr>
          <p:cNvPr id="4" name="Grup 3">
            <a:extLst>
              <a:ext uri="{FF2B5EF4-FFF2-40B4-BE49-F238E27FC236}">
                <a16:creationId xmlns="" xmlns:a16="http://schemas.microsoft.com/office/drawing/2014/main" id="{8DB80CF3-A1C0-4ED1-BF36-D72061588B1D}"/>
              </a:ext>
            </a:extLst>
          </p:cNvPr>
          <p:cNvGrpSpPr/>
          <p:nvPr/>
        </p:nvGrpSpPr>
        <p:grpSpPr>
          <a:xfrm>
            <a:off x="216480" y="2155871"/>
            <a:ext cx="11670930" cy="4110178"/>
            <a:chOff x="216480" y="2155871"/>
            <a:chExt cx="11670930" cy="4110178"/>
          </a:xfrm>
        </p:grpSpPr>
        <p:grpSp>
          <p:nvGrpSpPr>
            <p:cNvPr id="20" name="Grup 19">
              <a:extLst>
                <a:ext uri="{FF2B5EF4-FFF2-40B4-BE49-F238E27FC236}">
                  <a16:creationId xmlns="" xmlns:a16="http://schemas.microsoft.com/office/drawing/2014/main" id="{75DFC6A9-BB43-4B82-8919-714526E83755}"/>
                </a:ext>
              </a:extLst>
            </p:cNvPr>
            <p:cNvGrpSpPr/>
            <p:nvPr/>
          </p:nvGrpSpPr>
          <p:grpSpPr>
            <a:xfrm>
              <a:off x="331531" y="2155871"/>
              <a:ext cx="11555879" cy="4110178"/>
              <a:chOff x="407343" y="551347"/>
              <a:chExt cx="11181343" cy="5935040"/>
            </a:xfrm>
          </p:grpSpPr>
          <p:sp>
            <p:nvSpPr>
              <p:cNvPr id="22" name="11 Bulut">
                <a:extLst>
                  <a:ext uri="{FF2B5EF4-FFF2-40B4-BE49-F238E27FC236}">
                    <a16:creationId xmlns="" xmlns:a16="http://schemas.microsoft.com/office/drawing/2014/main" id="{FD477CE0-4388-424F-92EC-9A0D977E983E}"/>
                  </a:ext>
                </a:extLst>
              </p:cNvPr>
              <p:cNvSpPr/>
              <p:nvPr/>
            </p:nvSpPr>
            <p:spPr>
              <a:xfrm>
                <a:off x="407343" y="907851"/>
                <a:ext cx="7034478" cy="13428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a:t>Genellikle güvensiz ve kendilerini koruyamayan, pasif ve boyun eğici bir tarzları vardır.</a:t>
                </a:r>
              </a:p>
            </p:txBody>
          </p:sp>
          <p:sp>
            <p:nvSpPr>
              <p:cNvPr id="23" name="12 Bulut">
                <a:extLst>
                  <a:ext uri="{FF2B5EF4-FFF2-40B4-BE49-F238E27FC236}">
                    <a16:creationId xmlns="" xmlns:a16="http://schemas.microsoft.com/office/drawing/2014/main" id="{13151D3C-C069-47E8-BBBE-8D22179973BA}"/>
                  </a:ext>
                </a:extLst>
              </p:cNvPr>
              <p:cNvSpPr/>
              <p:nvPr/>
            </p:nvSpPr>
            <p:spPr>
              <a:xfrm>
                <a:off x="7825573" y="551347"/>
                <a:ext cx="3737045" cy="110481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Utangaç ve içine kapanık </a:t>
                </a:r>
              </a:p>
            </p:txBody>
          </p:sp>
          <p:sp>
            <p:nvSpPr>
              <p:cNvPr id="24" name="13 Bulut">
                <a:extLst>
                  <a:ext uri="{FF2B5EF4-FFF2-40B4-BE49-F238E27FC236}">
                    <a16:creationId xmlns="" xmlns:a16="http://schemas.microsoft.com/office/drawing/2014/main" id="{C7496FF2-23C9-4B1D-9362-37EB88B8CF2A}"/>
                  </a:ext>
                </a:extLst>
              </p:cNvPr>
              <p:cNvSpPr/>
              <p:nvPr/>
            </p:nvSpPr>
            <p:spPr>
              <a:xfrm>
                <a:off x="8699678" y="1997186"/>
                <a:ext cx="2889008" cy="1737639"/>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t>Genellikle aşırı koruyucu aile yapısı</a:t>
                </a:r>
              </a:p>
            </p:txBody>
          </p:sp>
          <p:sp>
            <p:nvSpPr>
              <p:cNvPr id="25" name="16 Yuvarlatılmış Dikdörtgen">
                <a:extLst>
                  <a:ext uri="{FF2B5EF4-FFF2-40B4-BE49-F238E27FC236}">
                    <a16:creationId xmlns="" xmlns:a16="http://schemas.microsoft.com/office/drawing/2014/main" id="{E66B9272-9ED3-4BB8-9D36-7F5E967C53DF}"/>
                  </a:ext>
                </a:extLst>
              </p:cNvPr>
              <p:cNvSpPr/>
              <p:nvPr/>
            </p:nvSpPr>
            <p:spPr>
              <a:xfrm>
                <a:off x="407343" y="5773745"/>
                <a:ext cx="11155274" cy="7126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solidFill>
                      <a:srgbClr val="C00000"/>
                    </a:solidFill>
                  </a:rPr>
                  <a:t>Her zaman farklı olan çocuklar zorbalığa uğramazlar, bazen çocuklar neden mağdur olduklarını bile bilmezler.</a:t>
                </a:r>
              </a:p>
            </p:txBody>
          </p:sp>
        </p:grpSp>
        <p:sp>
          <p:nvSpPr>
            <p:cNvPr id="26" name="14 Bulut">
              <a:extLst>
                <a:ext uri="{FF2B5EF4-FFF2-40B4-BE49-F238E27FC236}">
                  <a16:creationId xmlns="" xmlns:a16="http://schemas.microsoft.com/office/drawing/2014/main" id="{63B2D410-D150-4049-A61F-C26B7E185C3C}"/>
                </a:ext>
              </a:extLst>
            </p:cNvPr>
            <p:cNvSpPr/>
            <p:nvPr/>
          </p:nvSpPr>
          <p:spPr>
            <a:xfrm>
              <a:off x="216480" y="3438886"/>
              <a:ext cx="6741931" cy="120336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Farklı özelliklere sahip olabilirler. (kekemelik, gözlük kullanma, diş aparatı kullanma vb.)</a:t>
              </a:r>
            </a:p>
          </p:txBody>
        </p:sp>
        <p:pic>
          <p:nvPicPr>
            <p:cNvPr id="3" name="Resim 2">
              <a:extLst>
                <a:ext uri="{FF2B5EF4-FFF2-40B4-BE49-F238E27FC236}">
                  <a16:creationId xmlns="" xmlns:a16="http://schemas.microsoft.com/office/drawing/2014/main" id="{9863EA47-BA92-4CD2-A6CE-49F98EC8BC17}"/>
                </a:ext>
              </a:extLst>
            </p:cNvPr>
            <p:cNvPicPr>
              <a:picLocks noChangeAspect="1"/>
            </p:cNvPicPr>
            <p:nvPr/>
          </p:nvPicPr>
          <p:blipFill rotWithShape="1">
            <a:blip r:embed="rId2">
              <a:extLst>
                <a:ext uri="{28A0092B-C50C-407E-A947-70E740481C1C}">
                  <a14:useLocalDpi xmlns:a14="http://schemas.microsoft.com/office/drawing/2010/main" val="0"/>
                </a:ext>
              </a:extLst>
            </a:blip>
            <a:srcRect l="27960" t="59518" r="39076" b="1"/>
            <a:stretch/>
          </p:blipFill>
          <p:spPr>
            <a:xfrm>
              <a:off x="6871651" y="3374623"/>
              <a:ext cx="2005571" cy="1982663"/>
            </a:xfrm>
            <a:prstGeom prst="rect">
              <a:avLst/>
            </a:prstGeom>
            <a:effectLst>
              <a:softEdge rad="317500"/>
            </a:effectLst>
          </p:spPr>
        </p:pic>
      </p:grpSp>
    </p:spTree>
    <p:extLst>
      <p:ext uri="{BB962C8B-B14F-4D97-AF65-F5344CB8AC3E}">
        <p14:creationId xmlns:p14="http://schemas.microsoft.com/office/powerpoint/2010/main" val="269326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pic>
        <p:nvPicPr>
          <p:cNvPr id="19" name="Picture 2">
            <a:extLst>
              <a:ext uri="{FF2B5EF4-FFF2-40B4-BE49-F238E27FC236}">
                <a16:creationId xmlns="" xmlns:a16="http://schemas.microsoft.com/office/drawing/2014/main" id="{37C074E4-A079-4E2A-B506-DECDA1409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426" b="22683"/>
          <a:stretch/>
        </p:blipFill>
        <p:spPr bwMode="auto">
          <a:xfrm>
            <a:off x="1213780" y="2944258"/>
            <a:ext cx="9175543" cy="31701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419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 SEYİRCİLERİN ÖZELLİKLERİ ...</a:t>
            </a:r>
          </a:p>
          <a:p>
            <a:pPr algn="just"/>
            <a:endParaRPr lang="tr-TR" sz="2800" dirty="0">
              <a:latin typeface="Arial Narrow" panose="020B0606020202030204" pitchFamily="34" charset="0"/>
            </a:endParaRPr>
          </a:p>
        </p:txBody>
      </p:sp>
      <p:graphicFrame>
        <p:nvGraphicFramePr>
          <p:cNvPr id="18" name="4 Diyagram">
            <a:extLst>
              <a:ext uri="{FF2B5EF4-FFF2-40B4-BE49-F238E27FC236}">
                <a16:creationId xmlns="" xmlns:a16="http://schemas.microsoft.com/office/drawing/2014/main" id="{1D6F8EC2-8232-4AEC-9D0F-EAA0C125FE7E}"/>
              </a:ext>
            </a:extLst>
          </p:cNvPr>
          <p:cNvGraphicFramePr/>
          <p:nvPr>
            <p:extLst>
              <p:ext uri="{D42A27DB-BD31-4B8C-83A1-F6EECF244321}">
                <p14:modId xmlns:p14="http://schemas.microsoft.com/office/powerpoint/2010/main" val="3782282917"/>
              </p:ext>
            </p:extLst>
          </p:nvPr>
        </p:nvGraphicFramePr>
        <p:xfrm>
          <a:off x="216481" y="2181340"/>
          <a:ext cx="11670929" cy="406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4" descr="C:\Users\ABDULLAH\Desktop\akran zorbalığı\bullying_by_kungfuplum_jqyaf1.jpg">
            <a:extLst>
              <a:ext uri="{FF2B5EF4-FFF2-40B4-BE49-F238E27FC236}">
                <a16:creationId xmlns="" xmlns:a16="http://schemas.microsoft.com/office/drawing/2014/main" id="{3920FC82-0FA1-4A9C-93EC-8B630B15460D}"/>
              </a:ext>
            </a:extLst>
          </p:cNvPr>
          <p:cNvPicPr>
            <a:picLocks noChangeAspect="1" noChangeArrowheads="1"/>
          </p:cNvPicPr>
          <p:nvPr/>
        </p:nvPicPr>
        <p:blipFill rotWithShape="1">
          <a:blip r:embed="rId7" cstate="print"/>
          <a:srcRect l="26225" t="21448" r="34980" b="15630"/>
          <a:stretch/>
        </p:blipFill>
        <p:spPr bwMode="auto">
          <a:xfrm>
            <a:off x="8538073" y="2288887"/>
            <a:ext cx="3238960" cy="1659715"/>
          </a:xfrm>
          <a:prstGeom prst="rect">
            <a:avLst/>
          </a:prstGeom>
          <a:noFill/>
          <a:effectLst>
            <a:softEdge rad="317500"/>
          </a:effectLst>
        </p:spPr>
      </p:pic>
    </p:spTree>
    <p:extLst>
      <p:ext uri="{BB962C8B-B14F-4D97-AF65-F5344CB8AC3E}">
        <p14:creationId xmlns:p14="http://schemas.microsoft.com/office/powerpoint/2010/main" val="199175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2" y="1747299"/>
            <a:ext cx="5512290" cy="4586539"/>
          </a:xfrm>
        </p:spPr>
        <p:txBody>
          <a:bodyPr>
            <a:noAutofit/>
          </a:bodyPr>
          <a:lstStyle/>
          <a:p>
            <a:pPr algn="just"/>
            <a:r>
              <a:rPr lang="tr-TR" sz="2800" b="1" dirty="0">
                <a:solidFill>
                  <a:srgbClr val="FF0000"/>
                </a:solidFill>
                <a:latin typeface="Arial Narrow" panose="020B0606020202030204" pitchFamily="34" charset="0"/>
              </a:rPr>
              <a:t>SİBER ZORBALIĞIN NE OLDUĞUNU BİLİYOR MUSUNUZ?...</a:t>
            </a:r>
          </a:p>
          <a:p>
            <a:pPr algn="just"/>
            <a:r>
              <a:rPr lang="tr-TR" sz="2800" dirty="0">
                <a:latin typeface="Arial Narrow" panose="020B0606020202030204" pitchFamily="34" charset="0"/>
              </a:rPr>
              <a:t>Siber zorbalık ya da sanal zorbalık, birey veya grup tarafından diğerlerine, bilgi ve iletişim teknolojileri aracılığı ile, düşmanlık ve korkutma amaçlı mesaj ve resimlerin kasıtlı ve düzenli bir şekilde gönderilmesidir.</a:t>
            </a:r>
          </a:p>
        </p:txBody>
      </p:sp>
      <p:pic>
        <p:nvPicPr>
          <p:cNvPr id="20" name="Picture 2" descr="siber zorbalÄ±k ile ilgili gÃ¶rseller ile ilgili gÃ¶rsel sonucu">
            <a:extLst>
              <a:ext uri="{FF2B5EF4-FFF2-40B4-BE49-F238E27FC236}">
                <a16:creationId xmlns="" xmlns:a16="http://schemas.microsoft.com/office/drawing/2014/main" id="{55BDF371-29CB-4962-821E-2E224EF5B395}"/>
              </a:ext>
            </a:extLst>
          </p:cNvPr>
          <p:cNvPicPr>
            <a:picLocks noChangeAspect="1" noChangeArrowheads="1"/>
          </p:cNvPicPr>
          <p:nvPr/>
        </p:nvPicPr>
        <p:blipFill>
          <a:blip r:embed="rId2"/>
          <a:srcRect/>
          <a:stretch>
            <a:fillRect/>
          </a:stretch>
        </p:blipFill>
        <p:spPr bwMode="auto">
          <a:xfrm>
            <a:off x="6463230" y="2461935"/>
            <a:ext cx="5299856" cy="3233789"/>
          </a:xfrm>
          <a:prstGeom prst="rect">
            <a:avLst/>
          </a:prstGeom>
          <a:noFill/>
        </p:spPr>
      </p:pic>
    </p:spTree>
    <p:extLst>
      <p:ext uri="{BB962C8B-B14F-4D97-AF65-F5344CB8AC3E}">
        <p14:creationId xmlns:p14="http://schemas.microsoft.com/office/powerpoint/2010/main" val="141391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6736461"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ÖĞRENİN: </a:t>
            </a:r>
            <a:r>
              <a:rPr lang="tr-TR" sz="2800" dirty="0">
                <a:latin typeface="Arial Narrow" panose="020B0606020202030204" pitchFamily="34" charset="0"/>
              </a:rPr>
              <a:t>Siber zorbalığı önlemek için öncelikle siber zorbalığın ne olduğunu anlamak gerekir. Siber zorbalığın ne olduğunu, neleri içerdiğini ve ne şekillerde karşınıza çıkabileceğini araştırın. Gördükleri ve yaşadıkları ile ilgili arkadaşlarınızla konuşun.</a:t>
            </a:r>
          </a:p>
        </p:txBody>
      </p:sp>
      <p:pic>
        <p:nvPicPr>
          <p:cNvPr id="18" name="Picture 2" descr="C:\Users\user\Desktop\images akran zorbalığı.jpg">
            <a:extLst>
              <a:ext uri="{FF2B5EF4-FFF2-40B4-BE49-F238E27FC236}">
                <a16:creationId xmlns="" xmlns:a16="http://schemas.microsoft.com/office/drawing/2014/main" id="{B604CD98-5F46-4734-882F-65F86101A2FD}"/>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7043951" y="2687885"/>
            <a:ext cx="4857784" cy="3214710"/>
          </a:xfrm>
          <a:prstGeom prst="rect">
            <a:avLst/>
          </a:prstGeom>
          <a:noFill/>
        </p:spPr>
      </p:pic>
    </p:spTree>
    <p:extLst>
      <p:ext uri="{BB962C8B-B14F-4D97-AF65-F5344CB8AC3E}">
        <p14:creationId xmlns:p14="http://schemas.microsoft.com/office/powerpoint/2010/main" val="169471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a:extLst>
              <a:ext uri="{FF2B5EF4-FFF2-40B4-BE49-F238E27FC236}">
                <a16:creationId xmlns="" xmlns:a16="http://schemas.microsoft.com/office/drawing/2014/main" id="{97BAEC2D-802B-4C9C-8D0D-36081EAB135C}"/>
              </a:ext>
            </a:extLst>
          </p:cNvPr>
          <p:cNvGrpSpPr/>
          <p:nvPr/>
        </p:nvGrpSpPr>
        <p:grpSpPr>
          <a:xfrm>
            <a:off x="121920" y="215854"/>
            <a:ext cx="11911584" cy="6534912"/>
            <a:chOff x="121920" y="195072"/>
            <a:chExt cx="11911584" cy="6534912"/>
          </a:xfrm>
        </p:grpSpPr>
        <p:grpSp>
          <p:nvGrpSpPr>
            <p:cNvPr id="15" name="Grup 14">
              <a:extLst>
                <a:ext uri="{FF2B5EF4-FFF2-40B4-BE49-F238E27FC236}">
                  <a16:creationId xmlns="" xmlns:a16="http://schemas.microsoft.com/office/drawing/2014/main" id="{7CE1BC0A-73EA-4137-B768-2C35C5D14113}"/>
                </a:ext>
              </a:extLst>
            </p:cNvPr>
            <p:cNvGrpSpPr/>
            <p:nvPr/>
          </p:nvGrpSpPr>
          <p:grpSpPr>
            <a:xfrm>
              <a:off x="121920" y="195072"/>
              <a:ext cx="11911584" cy="6534912"/>
              <a:chOff x="121920" y="195072"/>
              <a:chExt cx="11911584" cy="6534912"/>
            </a:xfrm>
          </p:grpSpPr>
          <p:pic>
            <p:nvPicPr>
              <p:cNvPr id="12" name="Resim 11">
                <a:extLst>
                  <a:ext uri="{FF2B5EF4-FFF2-40B4-BE49-F238E27FC236}">
                    <a16:creationId xmlns="" xmlns:a16="http://schemas.microsoft.com/office/drawing/2014/main" id="{39057983-CA9C-468F-8B8C-6A39AE521C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99" r="16503" b="11983"/>
              <a:stretch/>
            </p:blipFill>
            <p:spPr>
              <a:xfrm>
                <a:off x="271566" y="338886"/>
                <a:ext cx="546428" cy="540000"/>
              </a:xfrm>
              <a:prstGeom prst="ellipse">
                <a:avLst/>
              </a:prstGeom>
              <a:ln>
                <a:noFill/>
              </a:ln>
              <a:effectLst/>
            </p:spPr>
          </p:pic>
          <p:sp>
            <p:nvSpPr>
              <p:cNvPr id="14" name="Dikdörtgen 13">
                <a:extLst>
                  <a:ext uri="{FF2B5EF4-FFF2-40B4-BE49-F238E27FC236}">
                    <a16:creationId xmlns="" xmlns:a16="http://schemas.microsoft.com/office/drawing/2014/main" id="{B8155D7C-DA2A-4CAB-A9C5-42D264922424}"/>
                  </a:ext>
                </a:extLst>
              </p:cNvPr>
              <p:cNvSpPr/>
              <p:nvPr/>
            </p:nvSpPr>
            <p:spPr>
              <a:xfrm>
                <a:off x="121920" y="195072"/>
                <a:ext cx="11911584" cy="6534912"/>
              </a:xfrm>
              <a:prstGeom prst="rect">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Metin kutusu 15">
              <a:extLst>
                <a:ext uri="{FF2B5EF4-FFF2-40B4-BE49-F238E27FC236}">
                  <a16:creationId xmlns="" xmlns:a16="http://schemas.microsoft.com/office/drawing/2014/main" id="{28E27605-9215-400B-BF3B-9465503AAC47}"/>
                </a:ext>
              </a:extLst>
            </p:cNvPr>
            <p:cNvSpPr txBox="1"/>
            <p:nvPr/>
          </p:nvSpPr>
          <p:spPr>
            <a:xfrm>
              <a:off x="216482" y="6393412"/>
              <a:ext cx="11726014" cy="276999"/>
            </a:xfrm>
            <a:prstGeom prst="rect">
              <a:avLst/>
            </a:prstGeom>
            <a:solidFill>
              <a:schemeClr val="accent6">
                <a:lumMod val="75000"/>
              </a:schemeClr>
            </a:solidFill>
            <a:ln w="19050">
              <a:solidFill>
                <a:srgbClr val="006666"/>
              </a:solidFill>
            </a:ln>
          </p:spPr>
          <p:txBody>
            <a:bodyPr wrap="square" rtlCol="0">
              <a:spAutoFit/>
            </a:bodyPr>
            <a:lstStyle/>
            <a:p>
              <a:pPr algn="r"/>
              <a:r>
                <a:rPr lang="tr-TR" sz="1200" b="1" i="1" dirty="0">
                  <a:solidFill>
                    <a:srgbClr val="7030A0"/>
                  </a:solidFill>
                </a:rPr>
                <a:t>Akran Zorbalığı</a:t>
              </a:r>
            </a:p>
          </p:txBody>
        </p:sp>
      </p:grpSp>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6736461"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ŞİFRENİZİ KORUYUN: </a:t>
            </a:r>
            <a:r>
              <a:rPr lang="tr-TR" sz="2800" dirty="0">
                <a:latin typeface="Arial Narrow" panose="020B0606020202030204" pitchFamily="34" charset="0"/>
              </a:rPr>
              <a:t>Şifrelerinizi ve diğer özel bilgilerinizi meraklı gözlerden koruyun. Başkalarının görebileceği yerlerde asla şifrelerinizi veya tanımlayıcı bilgilerinizi bırakmayın. Ayrıca, bu bilgileri en yakın arkadaşınız bile olsa kimseyle paylaşmayın.</a:t>
            </a:r>
          </a:p>
        </p:txBody>
      </p:sp>
      <p:pic>
        <p:nvPicPr>
          <p:cNvPr id="2050" name="Picture 2" descr="http://golyakaataturk.meb.k12.tr/meb_iys_dosyalar/81/05/735156/resimler/2017_10/27111945_akran11.jpg">
            <a:extLst>
              <a:ext uri="{FF2B5EF4-FFF2-40B4-BE49-F238E27FC236}">
                <a16:creationId xmlns="" xmlns:a16="http://schemas.microsoft.com/office/drawing/2014/main" id="{525E3979-EFB8-4004-8125-6002FC029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37" t="5966" r="4128"/>
          <a:stretch/>
        </p:blipFill>
        <p:spPr bwMode="auto">
          <a:xfrm>
            <a:off x="7458147" y="1850835"/>
            <a:ext cx="4261773" cy="439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9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6195337"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FOTOĞRAF PAYLAŞIRKEN DİKKATLİ OLUN: </a:t>
            </a:r>
            <a:r>
              <a:rPr lang="tr-TR" sz="2800" dirty="0">
                <a:latin typeface="Arial Narrow" panose="020B0606020202030204" pitchFamily="34" charset="0"/>
              </a:rPr>
              <a:t>Kendinize ait bir fotoğrafı yayınlamadan veya göndermeden önce fotoğrafı annenizin, babanızın ve dünyanın geri kalanının görmesini isteyip istemeyeceğini düşünün.</a:t>
            </a:r>
          </a:p>
        </p:txBody>
      </p:sp>
      <p:pic>
        <p:nvPicPr>
          <p:cNvPr id="8194" name="Picture 2" descr="https://im0-tub-tr.yandex.net/i?id=72cc1bbef46a7437627ac3388734f12e&amp;n=13">
            <a:extLst>
              <a:ext uri="{FF2B5EF4-FFF2-40B4-BE49-F238E27FC236}">
                <a16:creationId xmlns="" xmlns:a16="http://schemas.microsoft.com/office/drawing/2014/main" id="{1F427B54-CD33-4F0F-B049-8232991A686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2963" b="88889" l="33125" r="66250"/>
                    </a14:imgEffect>
                  </a14:imgLayer>
                </a14:imgProps>
              </a:ext>
              <a:ext uri="{28A0092B-C50C-407E-A947-70E740481C1C}">
                <a14:useLocalDpi xmlns:a14="http://schemas.microsoft.com/office/drawing/2010/main" val="0"/>
              </a:ext>
            </a:extLst>
          </a:blip>
          <a:srcRect l="33775" t="13049" r="33935" b="12409"/>
          <a:stretch/>
        </p:blipFill>
        <p:spPr bwMode="auto">
          <a:xfrm>
            <a:off x="7689879" y="2164339"/>
            <a:ext cx="2897330" cy="376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78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a:extLst>
              <a:ext uri="{FF2B5EF4-FFF2-40B4-BE49-F238E27FC236}">
                <a16:creationId xmlns="" xmlns:a16="http://schemas.microsoft.com/office/drawing/2014/main" id="{97BAEC2D-802B-4C9C-8D0D-36081EAB135C}"/>
              </a:ext>
            </a:extLst>
          </p:cNvPr>
          <p:cNvGrpSpPr/>
          <p:nvPr/>
        </p:nvGrpSpPr>
        <p:grpSpPr>
          <a:xfrm>
            <a:off x="121920" y="195072"/>
            <a:ext cx="11911584" cy="6534912"/>
            <a:chOff x="121920" y="195072"/>
            <a:chExt cx="11911584" cy="6534912"/>
          </a:xfrm>
        </p:grpSpPr>
        <p:grpSp>
          <p:nvGrpSpPr>
            <p:cNvPr id="15" name="Grup 14">
              <a:extLst>
                <a:ext uri="{FF2B5EF4-FFF2-40B4-BE49-F238E27FC236}">
                  <a16:creationId xmlns="" xmlns:a16="http://schemas.microsoft.com/office/drawing/2014/main" id="{7CE1BC0A-73EA-4137-B768-2C35C5D14113}"/>
                </a:ext>
              </a:extLst>
            </p:cNvPr>
            <p:cNvGrpSpPr/>
            <p:nvPr/>
          </p:nvGrpSpPr>
          <p:grpSpPr>
            <a:xfrm>
              <a:off x="121920" y="195072"/>
              <a:ext cx="11911584" cy="6534912"/>
              <a:chOff x="121920" y="195072"/>
              <a:chExt cx="11911584" cy="6534912"/>
            </a:xfrm>
          </p:grpSpPr>
          <p:pic>
            <p:nvPicPr>
              <p:cNvPr id="12" name="Resim 11">
                <a:extLst>
                  <a:ext uri="{FF2B5EF4-FFF2-40B4-BE49-F238E27FC236}">
                    <a16:creationId xmlns="" xmlns:a16="http://schemas.microsoft.com/office/drawing/2014/main" id="{39057983-CA9C-468F-8B8C-6A39AE521C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99" r="16503" b="11983"/>
              <a:stretch/>
            </p:blipFill>
            <p:spPr>
              <a:xfrm>
                <a:off x="271566" y="338886"/>
                <a:ext cx="546428" cy="540000"/>
              </a:xfrm>
              <a:prstGeom prst="ellipse">
                <a:avLst/>
              </a:prstGeom>
              <a:ln>
                <a:noFill/>
              </a:ln>
              <a:effectLst/>
            </p:spPr>
          </p:pic>
          <p:sp>
            <p:nvSpPr>
              <p:cNvPr id="14" name="Dikdörtgen 13">
                <a:extLst>
                  <a:ext uri="{FF2B5EF4-FFF2-40B4-BE49-F238E27FC236}">
                    <a16:creationId xmlns="" xmlns:a16="http://schemas.microsoft.com/office/drawing/2014/main" id="{B8155D7C-DA2A-4CAB-A9C5-42D264922424}"/>
                  </a:ext>
                </a:extLst>
              </p:cNvPr>
              <p:cNvSpPr/>
              <p:nvPr/>
            </p:nvSpPr>
            <p:spPr>
              <a:xfrm>
                <a:off x="121920" y="195072"/>
                <a:ext cx="11911584" cy="6534912"/>
              </a:xfrm>
              <a:prstGeom prst="rect">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Metin kutusu 15">
              <a:extLst>
                <a:ext uri="{FF2B5EF4-FFF2-40B4-BE49-F238E27FC236}">
                  <a16:creationId xmlns="" xmlns:a16="http://schemas.microsoft.com/office/drawing/2014/main" id="{28E27605-9215-400B-BF3B-9465503AAC47}"/>
                </a:ext>
              </a:extLst>
            </p:cNvPr>
            <p:cNvSpPr txBox="1"/>
            <p:nvPr/>
          </p:nvSpPr>
          <p:spPr>
            <a:xfrm>
              <a:off x="216482" y="6393412"/>
              <a:ext cx="11726014" cy="276999"/>
            </a:xfrm>
            <a:prstGeom prst="rect">
              <a:avLst/>
            </a:prstGeom>
            <a:solidFill>
              <a:schemeClr val="accent6">
                <a:lumMod val="75000"/>
              </a:schemeClr>
            </a:solidFill>
            <a:ln w="19050">
              <a:solidFill>
                <a:srgbClr val="006666"/>
              </a:solidFill>
            </a:ln>
          </p:spPr>
          <p:txBody>
            <a:bodyPr wrap="square" rtlCol="0">
              <a:spAutoFit/>
            </a:bodyPr>
            <a:lstStyle/>
            <a:p>
              <a:pPr algn="r"/>
              <a:r>
                <a:rPr lang="tr-TR" sz="1200" b="1" i="1" dirty="0">
                  <a:solidFill>
                    <a:srgbClr val="7030A0"/>
                  </a:solidFill>
                </a:rPr>
                <a:t>Akran Zorbalığı</a:t>
              </a:r>
            </a:p>
          </p:txBody>
        </p:sp>
      </p:grpSp>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79" y="1747299"/>
            <a:ext cx="8112273"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TANIMLANAMAYAN VEYA NE OLDUĞU BELLİ OLMAYAN MESAJLARI ASLA AÇMAYIN: </a:t>
            </a:r>
            <a:r>
              <a:rPr lang="tr-TR" sz="2800" dirty="0">
                <a:latin typeface="Arial Narrow" panose="020B0606020202030204" pitchFamily="34" charset="0"/>
              </a:rPr>
              <a:t>Tanımadığınız veya bilinen zorbalardan gelen mesajları (e-posta, Facebook mesajı, kısa mesaj vb.) açmayın. Hatta okumadan silin. Bu mesajlar, açıldığında cihazınıza otomatik olarak virüs bulaştırabilir. Ayrıca bilmediğiniz biri tarafından gönderilen sayfa bağlantılarına hiçbir zaman tıklamayın. Bunlar da kişisel veya özel bilgilerinizi toplamak için tasarlanmış virüsler içerebilir.</a:t>
            </a:r>
          </a:p>
        </p:txBody>
      </p:sp>
      <p:pic>
        <p:nvPicPr>
          <p:cNvPr id="9218" name="Picture 2" descr="https://im0-tub-tr.yandex.net/i?id=91ecdcc78758893040bfebe0f356b94f&amp;n=13">
            <a:extLst>
              <a:ext uri="{FF2B5EF4-FFF2-40B4-BE49-F238E27FC236}">
                <a16:creationId xmlns="" xmlns:a16="http://schemas.microsoft.com/office/drawing/2014/main" id="{C7FD8FFD-A963-40D0-9C99-7DF7DAFFAE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19" r="24297"/>
          <a:stretch/>
        </p:blipFill>
        <p:spPr bwMode="auto">
          <a:xfrm>
            <a:off x="8692309" y="1905231"/>
            <a:ext cx="2974554" cy="433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9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a:extLst>
              <a:ext uri="{FF2B5EF4-FFF2-40B4-BE49-F238E27FC236}">
                <a16:creationId xmlns="" xmlns:a16="http://schemas.microsoft.com/office/drawing/2014/main" id="{97BAEC2D-802B-4C9C-8D0D-36081EAB135C}"/>
              </a:ext>
            </a:extLst>
          </p:cNvPr>
          <p:cNvGrpSpPr/>
          <p:nvPr/>
        </p:nvGrpSpPr>
        <p:grpSpPr>
          <a:xfrm>
            <a:off x="121920" y="195072"/>
            <a:ext cx="11911584" cy="6534912"/>
            <a:chOff x="121920" y="195072"/>
            <a:chExt cx="11911584" cy="6534912"/>
          </a:xfrm>
        </p:grpSpPr>
        <p:grpSp>
          <p:nvGrpSpPr>
            <p:cNvPr id="15" name="Grup 14">
              <a:extLst>
                <a:ext uri="{FF2B5EF4-FFF2-40B4-BE49-F238E27FC236}">
                  <a16:creationId xmlns="" xmlns:a16="http://schemas.microsoft.com/office/drawing/2014/main" id="{7CE1BC0A-73EA-4137-B768-2C35C5D14113}"/>
                </a:ext>
              </a:extLst>
            </p:cNvPr>
            <p:cNvGrpSpPr/>
            <p:nvPr/>
          </p:nvGrpSpPr>
          <p:grpSpPr>
            <a:xfrm>
              <a:off x="121920" y="195072"/>
              <a:ext cx="11911584" cy="6534912"/>
              <a:chOff x="121920" y="195072"/>
              <a:chExt cx="11911584" cy="6534912"/>
            </a:xfrm>
          </p:grpSpPr>
          <p:pic>
            <p:nvPicPr>
              <p:cNvPr id="12" name="Resim 11">
                <a:extLst>
                  <a:ext uri="{FF2B5EF4-FFF2-40B4-BE49-F238E27FC236}">
                    <a16:creationId xmlns="" xmlns:a16="http://schemas.microsoft.com/office/drawing/2014/main" id="{39057983-CA9C-468F-8B8C-6A39AE521C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99" r="16503" b="11983"/>
              <a:stretch/>
            </p:blipFill>
            <p:spPr>
              <a:xfrm>
                <a:off x="271566" y="338886"/>
                <a:ext cx="546428" cy="540000"/>
              </a:xfrm>
              <a:prstGeom prst="ellipse">
                <a:avLst/>
              </a:prstGeom>
              <a:ln>
                <a:noFill/>
              </a:ln>
              <a:effectLst/>
            </p:spPr>
          </p:pic>
          <p:sp>
            <p:nvSpPr>
              <p:cNvPr id="14" name="Dikdörtgen 13">
                <a:extLst>
                  <a:ext uri="{FF2B5EF4-FFF2-40B4-BE49-F238E27FC236}">
                    <a16:creationId xmlns="" xmlns:a16="http://schemas.microsoft.com/office/drawing/2014/main" id="{B8155D7C-DA2A-4CAB-A9C5-42D264922424}"/>
                  </a:ext>
                </a:extLst>
              </p:cNvPr>
              <p:cNvSpPr/>
              <p:nvPr/>
            </p:nvSpPr>
            <p:spPr>
              <a:xfrm>
                <a:off x="121920" y="195072"/>
                <a:ext cx="11911584" cy="6534912"/>
              </a:xfrm>
              <a:prstGeom prst="rect">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Metin kutusu 15">
              <a:extLst>
                <a:ext uri="{FF2B5EF4-FFF2-40B4-BE49-F238E27FC236}">
                  <a16:creationId xmlns="" xmlns:a16="http://schemas.microsoft.com/office/drawing/2014/main" id="{28E27605-9215-400B-BF3B-9465503AAC47}"/>
                </a:ext>
              </a:extLst>
            </p:cNvPr>
            <p:cNvSpPr txBox="1"/>
            <p:nvPr/>
          </p:nvSpPr>
          <p:spPr>
            <a:xfrm>
              <a:off x="216482" y="6393412"/>
              <a:ext cx="11726014" cy="276999"/>
            </a:xfrm>
            <a:prstGeom prst="rect">
              <a:avLst/>
            </a:prstGeom>
            <a:solidFill>
              <a:schemeClr val="accent6">
                <a:lumMod val="75000"/>
              </a:schemeClr>
            </a:solidFill>
            <a:ln w="19050">
              <a:solidFill>
                <a:srgbClr val="006666"/>
              </a:solidFill>
            </a:ln>
          </p:spPr>
          <p:txBody>
            <a:bodyPr wrap="square" rtlCol="0">
              <a:spAutoFit/>
            </a:bodyPr>
            <a:lstStyle/>
            <a:p>
              <a:pPr algn="r"/>
              <a:r>
                <a:rPr lang="tr-TR" sz="1200" b="1" i="1" dirty="0">
                  <a:solidFill>
                    <a:srgbClr val="7030A0"/>
                  </a:solidFill>
                </a:rPr>
                <a:t>Akran Zorbalığı</a:t>
              </a:r>
            </a:p>
          </p:txBody>
        </p:sp>
      </p:grpSp>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79" y="1747299"/>
            <a:ext cx="8112273"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GÖNDER’E BASMADAN ÖNCE DURUN: </a:t>
            </a:r>
            <a:r>
              <a:rPr lang="tr-TR" sz="2800" dirty="0">
                <a:latin typeface="Arial Narrow" panose="020B0606020202030204" pitchFamily="34" charset="0"/>
              </a:rPr>
              <a:t>İtibarınızı tehlikeye atabilecek herhangi bir şey paylaşmayın. İnsanlar sizi, online ortamlarda nasıl göründüğünüze göre yargılar. Hatta bu görünüşe dayalı olarak size bazı fırsatlar sunabilir veya bu fırsatları engelleyebilir (iş, burs, staj imkanı gibi).</a:t>
            </a:r>
          </a:p>
        </p:txBody>
      </p:sp>
      <p:pic>
        <p:nvPicPr>
          <p:cNvPr id="10242" name="Picture 2" descr="https://educationcentral.co.nz/wp-content/uploads/2017/07/bullying_3.jpg">
            <a:extLst>
              <a:ext uri="{FF2B5EF4-FFF2-40B4-BE49-F238E27FC236}">
                <a16:creationId xmlns="" xmlns:a16="http://schemas.microsoft.com/office/drawing/2014/main" id="{DD62543A-4BEF-4E7C-B508-54B634189B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37" r="51024"/>
          <a:stretch/>
        </p:blipFill>
        <p:spPr bwMode="auto">
          <a:xfrm>
            <a:off x="8681034" y="1852736"/>
            <a:ext cx="2578412" cy="434976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79" y="1747299"/>
            <a:ext cx="8112273"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ONLİNE HESAPLARINIZDAN ÇIKIŞ YAPIN: </a:t>
            </a:r>
            <a:r>
              <a:rPr lang="tr-TR" sz="2800" dirty="0">
                <a:latin typeface="Arial Narrow" panose="020B0606020202030204" pitchFamily="34" charset="0"/>
              </a:rPr>
              <a:t>Kolaylık olsun diye web siteleri veya web tarayıcınızın form alanlarına şifrelerinizi kaydetmeyin ve bilgisayarınızdan veya cep telefonunuzdan uzaklaştığınızda oturumunuzu kapatın. Şifrelerinizi insanlarla paylaşmadığınız gibi robotlarla da paylaşmayın. Eğer Facebook hesabınızı açık bırakırsanız, sizden sonra bilgisayarı kullanan kişi hesabınıza otomatik olarak açacaktır.</a:t>
            </a:r>
          </a:p>
        </p:txBody>
      </p:sp>
      <p:pic>
        <p:nvPicPr>
          <p:cNvPr id="3" name="Resim 2">
            <a:extLst>
              <a:ext uri="{FF2B5EF4-FFF2-40B4-BE49-F238E27FC236}">
                <a16:creationId xmlns="" xmlns:a16="http://schemas.microsoft.com/office/drawing/2014/main" id="{CC93280D-3362-4ABA-A3EB-6DAAE18E66D5}"/>
              </a:ext>
            </a:extLst>
          </p:cNvPr>
          <p:cNvPicPr>
            <a:picLocks noChangeAspect="1"/>
          </p:cNvPicPr>
          <p:nvPr/>
        </p:nvPicPr>
        <p:blipFill rotWithShape="1">
          <a:blip r:embed="rId2"/>
          <a:srcRect l="52209"/>
          <a:stretch/>
        </p:blipFill>
        <p:spPr>
          <a:xfrm>
            <a:off x="8833068" y="2022189"/>
            <a:ext cx="3054342" cy="4152498"/>
          </a:xfrm>
          <a:prstGeom prst="rect">
            <a:avLst/>
          </a:prstGeom>
          <a:effectLst>
            <a:softEdge rad="635000"/>
          </a:effectLst>
        </p:spPr>
      </p:pic>
    </p:spTree>
    <p:extLst>
      <p:ext uri="{BB962C8B-B14F-4D97-AF65-F5344CB8AC3E}">
        <p14:creationId xmlns:p14="http://schemas.microsoft.com/office/powerpoint/2010/main" val="374373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a:extLst>
              <a:ext uri="{FF2B5EF4-FFF2-40B4-BE49-F238E27FC236}">
                <a16:creationId xmlns="" xmlns:a16="http://schemas.microsoft.com/office/drawing/2014/main" id="{97BAEC2D-802B-4C9C-8D0D-36081EAB135C}"/>
              </a:ext>
            </a:extLst>
          </p:cNvPr>
          <p:cNvGrpSpPr/>
          <p:nvPr/>
        </p:nvGrpSpPr>
        <p:grpSpPr>
          <a:xfrm>
            <a:off x="121920" y="195072"/>
            <a:ext cx="11911584" cy="6534912"/>
            <a:chOff x="121920" y="195072"/>
            <a:chExt cx="11911584" cy="6534912"/>
          </a:xfrm>
        </p:grpSpPr>
        <p:grpSp>
          <p:nvGrpSpPr>
            <p:cNvPr id="15" name="Grup 14">
              <a:extLst>
                <a:ext uri="{FF2B5EF4-FFF2-40B4-BE49-F238E27FC236}">
                  <a16:creationId xmlns="" xmlns:a16="http://schemas.microsoft.com/office/drawing/2014/main" id="{7CE1BC0A-73EA-4137-B768-2C35C5D14113}"/>
                </a:ext>
              </a:extLst>
            </p:cNvPr>
            <p:cNvGrpSpPr/>
            <p:nvPr/>
          </p:nvGrpSpPr>
          <p:grpSpPr>
            <a:xfrm>
              <a:off x="121920" y="195072"/>
              <a:ext cx="11911584" cy="6534912"/>
              <a:chOff x="121920" y="195072"/>
              <a:chExt cx="11911584" cy="6534912"/>
            </a:xfrm>
          </p:grpSpPr>
          <p:pic>
            <p:nvPicPr>
              <p:cNvPr id="12" name="Resim 11">
                <a:extLst>
                  <a:ext uri="{FF2B5EF4-FFF2-40B4-BE49-F238E27FC236}">
                    <a16:creationId xmlns="" xmlns:a16="http://schemas.microsoft.com/office/drawing/2014/main" id="{39057983-CA9C-468F-8B8C-6A39AE521C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99" r="16503" b="11983"/>
              <a:stretch/>
            </p:blipFill>
            <p:spPr>
              <a:xfrm>
                <a:off x="271566" y="338886"/>
                <a:ext cx="546428" cy="540000"/>
              </a:xfrm>
              <a:prstGeom prst="ellipse">
                <a:avLst/>
              </a:prstGeom>
              <a:ln>
                <a:noFill/>
              </a:ln>
              <a:effectLst/>
            </p:spPr>
          </p:pic>
          <p:sp>
            <p:nvSpPr>
              <p:cNvPr id="14" name="Dikdörtgen 13">
                <a:extLst>
                  <a:ext uri="{FF2B5EF4-FFF2-40B4-BE49-F238E27FC236}">
                    <a16:creationId xmlns="" xmlns:a16="http://schemas.microsoft.com/office/drawing/2014/main" id="{B8155D7C-DA2A-4CAB-A9C5-42D264922424}"/>
                  </a:ext>
                </a:extLst>
              </p:cNvPr>
              <p:cNvSpPr/>
              <p:nvPr/>
            </p:nvSpPr>
            <p:spPr>
              <a:xfrm>
                <a:off x="121920" y="195072"/>
                <a:ext cx="11911584" cy="6534912"/>
              </a:xfrm>
              <a:prstGeom prst="rect">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Metin kutusu 15">
              <a:extLst>
                <a:ext uri="{FF2B5EF4-FFF2-40B4-BE49-F238E27FC236}">
                  <a16:creationId xmlns="" xmlns:a16="http://schemas.microsoft.com/office/drawing/2014/main" id="{28E27605-9215-400B-BF3B-9465503AAC47}"/>
                </a:ext>
              </a:extLst>
            </p:cNvPr>
            <p:cNvSpPr txBox="1"/>
            <p:nvPr/>
          </p:nvSpPr>
          <p:spPr>
            <a:xfrm>
              <a:off x="216482" y="6393412"/>
              <a:ext cx="11726014" cy="276999"/>
            </a:xfrm>
            <a:prstGeom prst="rect">
              <a:avLst/>
            </a:prstGeom>
            <a:solidFill>
              <a:schemeClr val="accent6">
                <a:lumMod val="75000"/>
              </a:schemeClr>
            </a:solidFill>
            <a:ln w="19050">
              <a:solidFill>
                <a:srgbClr val="006666"/>
              </a:solidFill>
            </a:ln>
          </p:spPr>
          <p:txBody>
            <a:bodyPr wrap="square" rtlCol="0">
              <a:spAutoFit/>
            </a:bodyPr>
            <a:lstStyle/>
            <a:p>
              <a:pPr algn="r"/>
              <a:r>
                <a:rPr lang="tr-TR" sz="1200" b="1" i="1" dirty="0">
                  <a:solidFill>
                    <a:srgbClr val="7030A0"/>
                  </a:solidFill>
                </a:rPr>
                <a:t>Akran Zorbalığı</a:t>
              </a:r>
            </a:p>
          </p:txBody>
        </p:sp>
      </p:grpSp>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869902"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GİZLİLİK KONTROLLERİ OLUŞTURUN: </a:t>
            </a:r>
            <a:r>
              <a:rPr lang="tr-TR" sz="2800" dirty="0">
                <a:latin typeface="Arial Narrow" panose="020B0606020202030204" pitchFamily="34" charset="0"/>
              </a:rPr>
              <a:t>Online profillerinize erişimi yalnızca güvenilir arkadaşlarınızla kısıtlayın. Facebook gibi çoğu sosyal paylaşım sitesi belirli bilgileri yalnızca arkadaşlarınızla paylaşma seçeneği sunar. Bu ve benzeri sosyal medya hesaplarınızın güvenlik ayarlarını kontrol edin.</a:t>
            </a:r>
          </a:p>
        </p:txBody>
      </p:sp>
      <p:pic>
        <p:nvPicPr>
          <p:cNvPr id="12290" name="Picture 2" descr="https://homeword.com/wp-content/uploads/2017/05/bullying2-1024x512.jpg">
            <a:extLst>
              <a:ext uri="{FF2B5EF4-FFF2-40B4-BE49-F238E27FC236}">
                <a16:creationId xmlns="" xmlns:a16="http://schemas.microsoft.com/office/drawing/2014/main" id="{43AA1762-43C1-42CF-8A9E-7895C1492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57" r="29593"/>
          <a:stretch/>
        </p:blipFill>
        <p:spPr bwMode="auto">
          <a:xfrm>
            <a:off x="8801228" y="1805716"/>
            <a:ext cx="3074954" cy="446288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4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a:extLst>
              <a:ext uri="{FF2B5EF4-FFF2-40B4-BE49-F238E27FC236}">
                <a16:creationId xmlns="" xmlns:a16="http://schemas.microsoft.com/office/drawing/2014/main" id="{97BAEC2D-802B-4C9C-8D0D-36081EAB135C}"/>
              </a:ext>
            </a:extLst>
          </p:cNvPr>
          <p:cNvGrpSpPr/>
          <p:nvPr/>
        </p:nvGrpSpPr>
        <p:grpSpPr>
          <a:xfrm>
            <a:off x="121920" y="195072"/>
            <a:ext cx="11911584" cy="6534912"/>
            <a:chOff x="121920" y="195072"/>
            <a:chExt cx="11911584" cy="6534912"/>
          </a:xfrm>
        </p:grpSpPr>
        <p:grpSp>
          <p:nvGrpSpPr>
            <p:cNvPr id="15" name="Grup 14">
              <a:extLst>
                <a:ext uri="{FF2B5EF4-FFF2-40B4-BE49-F238E27FC236}">
                  <a16:creationId xmlns="" xmlns:a16="http://schemas.microsoft.com/office/drawing/2014/main" id="{7CE1BC0A-73EA-4137-B768-2C35C5D14113}"/>
                </a:ext>
              </a:extLst>
            </p:cNvPr>
            <p:cNvGrpSpPr/>
            <p:nvPr/>
          </p:nvGrpSpPr>
          <p:grpSpPr>
            <a:xfrm>
              <a:off x="121920" y="195072"/>
              <a:ext cx="11911584" cy="6534912"/>
              <a:chOff x="121920" y="195072"/>
              <a:chExt cx="11911584" cy="6534912"/>
            </a:xfrm>
          </p:grpSpPr>
          <p:pic>
            <p:nvPicPr>
              <p:cNvPr id="12" name="Resim 11">
                <a:extLst>
                  <a:ext uri="{FF2B5EF4-FFF2-40B4-BE49-F238E27FC236}">
                    <a16:creationId xmlns="" xmlns:a16="http://schemas.microsoft.com/office/drawing/2014/main" id="{39057983-CA9C-468F-8B8C-6A39AE521C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99" r="16503" b="11983"/>
              <a:stretch/>
            </p:blipFill>
            <p:spPr>
              <a:xfrm>
                <a:off x="271566" y="338886"/>
                <a:ext cx="546428" cy="540000"/>
              </a:xfrm>
              <a:prstGeom prst="ellipse">
                <a:avLst/>
              </a:prstGeom>
              <a:ln>
                <a:noFill/>
              </a:ln>
              <a:effectLst/>
            </p:spPr>
          </p:pic>
          <p:sp>
            <p:nvSpPr>
              <p:cNvPr id="14" name="Dikdörtgen 13">
                <a:extLst>
                  <a:ext uri="{FF2B5EF4-FFF2-40B4-BE49-F238E27FC236}">
                    <a16:creationId xmlns="" xmlns:a16="http://schemas.microsoft.com/office/drawing/2014/main" id="{B8155D7C-DA2A-4CAB-A9C5-42D264922424}"/>
                  </a:ext>
                </a:extLst>
              </p:cNvPr>
              <p:cNvSpPr/>
              <p:nvPr/>
            </p:nvSpPr>
            <p:spPr>
              <a:xfrm>
                <a:off x="121920" y="195072"/>
                <a:ext cx="11911584" cy="6534912"/>
              </a:xfrm>
              <a:prstGeom prst="rect">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6" name="Metin kutusu 15">
              <a:extLst>
                <a:ext uri="{FF2B5EF4-FFF2-40B4-BE49-F238E27FC236}">
                  <a16:creationId xmlns="" xmlns:a16="http://schemas.microsoft.com/office/drawing/2014/main" id="{28E27605-9215-400B-BF3B-9465503AAC47}"/>
                </a:ext>
              </a:extLst>
            </p:cNvPr>
            <p:cNvSpPr txBox="1"/>
            <p:nvPr/>
          </p:nvSpPr>
          <p:spPr>
            <a:xfrm>
              <a:off x="216482" y="6393412"/>
              <a:ext cx="11726014" cy="276999"/>
            </a:xfrm>
            <a:prstGeom prst="rect">
              <a:avLst/>
            </a:prstGeom>
            <a:solidFill>
              <a:schemeClr val="accent6">
                <a:lumMod val="75000"/>
              </a:schemeClr>
            </a:solidFill>
            <a:ln w="19050">
              <a:solidFill>
                <a:srgbClr val="006666"/>
              </a:solidFill>
            </a:ln>
          </p:spPr>
          <p:txBody>
            <a:bodyPr wrap="square" rtlCol="0">
              <a:spAutoFit/>
            </a:bodyPr>
            <a:lstStyle/>
            <a:p>
              <a:pPr algn="r"/>
              <a:r>
                <a:rPr lang="tr-TR" sz="1200" b="1" i="1" dirty="0">
                  <a:solidFill>
                    <a:srgbClr val="7030A0"/>
                  </a:solidFill>
                </a:rPr>
                <a:t>Akran Zorbalığı</a:t>
              </a:r>
            </a:p>
          </p:txBody>
        </p:sp>
      </p:grpSp>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836850" cy="4586539"/>
          </a:xfrm>
        </p:spPr>
        <p:txBody>
          <a:bodyPr>
            <a:noAutofit/>
          </a:bodyPr>
          <a:lstStyle/>
          <a:p>
            <a:pPr algn="just"/>
            <a:r>
              <a:rPr lang="tr-TR" sz="2800" b="1" dirty="0">
                <a:solidFill>
                  <a:srgbClr val="FF0000"/>
                </a:solidFill>
                <a:latin typeface="Arial Narrow" panose="020B0606020202030204" pitchFamily="34" charset="0"/>
              </a:rPr>
              <a:t>SİBER ZORBALIK KARŞISINDA KENDİNİZİ NASIL KORUYABİLİRSİNİZ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KENDİNİZİ “GOOGLE”LAYIN: </a:t>
            </a:r>
            <a:r>
              <a:rPr lang="tr-TR" sz="2800" dirty="0">
                <a:latin typeface="Arial Narrow" panose="020B0606020202030204" pitchFamily="34" charset="0"/>
              </a:rPr>
              <a:t>İsminizi büyük arama motorlarında (Google, </a:t>
            </a:r>
            <a:r>
              <a:rPr lang="tr-TR" sz="2800" dirty="0" err="1">
                <a:latin typeface="Arial Narrow" panose="020B0606020202030204" pitchFamily="34" charset="0"/>
              </a:rPr>
              <a:t>Yahoo</a:t>
            </a:r>
            <a:r>
              <a:rPr lang="tr-TR" sz="2800" dirty="0">
                <a:latin typeface="Arial Narrow" panose="020B0606020202030204" pitchFamily="34" charset="0"/>
              </a:rPr>
              <a:t>, Bing vb.) aratın. Saldırganların sizi hedef almak için kullanabileceği herhangi bir kişisel bilgi veya fotoğraf görürseniz, bu içerik sorun haline gelmeden önce kaldırılmasını sağlamak için harekete geçin.</a:t>
            </a:r>
          </a:p>
        </p:txBody>
      </p:sp>
      <p:pic>
        <p:nvPicPr>
          <p:cNvPr id="3" name="Resim 2">
            <a:extLst>
              <a:ext uri="{FF2B5EF4-FFF2-40B4-BE49-F238E27FC236}">
                <a16:creationId xmlns="" xmlns:a16="http://schemas.microsoft.com/office/drawing/2014/main" id="{188CE734-1375-4EA1-9CBB-C426E2D2AD1B}"/>
              </a:ext>
            </a:extLst>
          </p:cNvPr>
          <p:cNvPicPr>
            <a:picLocks noChangeAspect="1"/>
          </p:cNvPicPr>
          <p:nvPr/>
        </p:nvPicPr>
        <p:blipFill rotWithShape="1">
          <a:blip r:embed="rId3"/>
          <a:srcRect l="31500" r="19467"/>
          <a:stretch/>
        </p:blipFill>
        <p:spPr>
          <a:xfrm>
            <a:off x="8384557" y="2247442"/>
            <a:ext cx="3524676" cy="4043404"/>
          </a:xfrm>
          <a:prstGeom prst="rect">
            <a:avLst/>
          </a:prstGeom>
          <a:effectLst>
            <a:softEdge rad="635000"/>
          </a:effectLst>
        </p:spPr>
      </p:pic>
    </p:spTree>
    <p:extLst>
      <p:ext uri="{BB962C8B-B14F-4D97-AF65-F5344CB8AC3E}">
        <p14:creationId xmlns:p14="http://schemas.microsoft.com/office/powerpoint/2010/main" val="218136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300"/>
            <a:ext cx="11670929" cy="4367060"/>
          </a:xfrm>
        </p:spPr>
        <p:txBody>
          <a:bodyPr>
            <a:noAutofit/>
          </a:bodyPr>
          <a:lstStyle/>
          <a:p>
            <a:pPr algn="just"/>
            <a:r>
              <a:rPr lang="tr-TR" sz="2800" b="1" dirty="0">
                <a:solidFill>
                  <a:srgbClr val="FF0000"/>
                </a:solidFill>
                <a:latin typeface="Arial Narrow" panose="020B0606020202030204" pitchFamily="34" charset="0"/>
              </a:rPr>
              <a:t>ZORBALIK ...</a:t>
            </a: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a:t>
            </a:r>
            <a:r>
              <a:rPr lang="tr-TR" sz="3200" dirty="0">
                <a:latin typeface="Arial Narrow" panose="020B0606020202030204" pitchFamily="34" charset="0"/>
              </a:rPr>
              <a:t>şağıdaki Görselleri İnceleyiniz</a:t>
            </a:r>
            <a:endParaRPr lang="tr-TR" sz="2800" b="1" dirty="0">
              <a:latin typeface="Arial Narrow" panose="020B0606020202030204" pitchFamily="34" charset="0"/>
            </a:endParaRPr>
          </a:p>
        </p:txBody>
      </p:sp>
    </p:spTree>
    <p:extLst>
      <p:ext uri="{BB962C8B-B14F-4D97-AF65-F5344CB8AC3E}">
        <p14:creationId xmlns:p14="http://schemas.microsoft.com/office/powerpoint/2010/main" val="153912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763196" cy="4586539"/>
          </a:xfrm>
        </p:spPr>
        <p:txBody>
          <a:bodyPr>
            <a:noAutofit/>
          </a:bodyPr>
          <a:lstStyle/>
          <a:p>
            <a:pPr algn="just"/>
            <a:r>
              <a:rPr lang="tr-TR" sz="2800" b="1" dirty="0">
                <a:solidFill>
                  <a:srgbClr val="FF0000"/>
                </a:solidFill>
                <a:latin typeface="Arial Narrow" panose="020B0606020202030204" pitchFamily="34" charset="0"/>
              </a:rPr>
              <a:t>ZORBALIĞA MARUZ KALDIĞIMDA NE YAPMALIYIM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Her şeyden önce bu davranışların </a:t>
            </a:r>
            <a:r>
              <a:rPr lang="tr-TR" sz="2800" b="1" dirty="0">
                <a:solidFill>
                  <a:srgbClr val="0070C0"/>
                </a:solidFill>
                <a:latin typeface="Arial Narrow" panose="020B0606020202030204" pitchFamily="34" charset="0"/>
              </a:rPr>
              <a:t>sizin hatanız olmadığı, </a:t>
            </a:r>
            <a:r>
              <a:rPr lang="tr-TR" sz="2800" dirty="0">
                <a:latin typeface="Arial Narrow" panose="020B0606020202030204" pitchFamily="34" charset="0"/>
              </a:rPr>
              <a:t>böyle bir davranışı kimsenin hak etmediğini ve bunların sadece sizin başınıza gelmediğini aklınızdan çıkarmayın.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Dolayısıyla </a:t>
            </a:r>
            <a:r>
              <a:rPr lang="tr-TR" sz="2800" b="1" dirty="0">
                <a:solidFill>
                  <a:srgbClr val="0070C0"/>
                </a:solidFill>
                <a:latin typeface="Arial Narrow" panose="020B0606020202030204" pitchFamily="34" charset="0"/>
              </a:rPr>
              <a:t>yardım aramak</a:t>
            </a:r>
            <a:r>
              <a:rPr lang="tr-TR" sz="2800" dirty="0">
                <a:latin typeface="Arial Narrow" panose="020B0606020202030204" pitchFamily="34" charset="0"/>
              </a:rPr>
              <a:t>tan utanmayın, çekinmeyin, korkmayın.</a:t>
            </a:r>
          </a:p>
        </p:txBody>
      </p:sp>
      <p:pic>
        <p:nvPicPr>
          <p:cNvPr id="19" name="Picture 2">
            <a:extLst>
              <a:ext uri="{FF2B5EF4-FFF2-40B4-BE49-F238E27FC236}">
                <a16:creationId xmlns="" xmlns:a16="http://schemas.microsoft.com/office/drawing/2014/main" id="{A700285B-EE05-4F6B-B1ED-84609CBB30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01" y="2333819"/>
            <a:ext cx="3632312" cy="364344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686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763196" cy="4586539"/>
          </a:xfrm>
        </p:spPr>
        <p:txBody>
          <a:bodyPr>
            <a:noAutofit/>
          </a:bodyPr>
          <a:lstStyle/>
          <a:p>
            <a:pPr algn="just"/>
            <a:r>
              <a:rPr lang="tr-TR" sz="2800" b="1" dirty="0">
                <a:solidFill>
                  <a:srgbClr val="FF0000"/>
                </a:solidFill>
                <a:latin typeface="Arial Narrow" panose="020B0606020202030204" pitchFamily="34" charset="0"/>
              </a:rPr>
              <a:t>ZORBALIĞA MARUZ KALDIĞIMDA NE YAPMALIYIM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Zorbalık yapan karşısında </a:t>
            </a:r>
            <a:r>
              <a:rPr lang="tr-TR" sz="2800" b="1" dirty="0">
                <a:solidFill>
                  <a:srgbClr val="0070C0"/>
                </a:solidFill>
                <a:latin typeface="Arial Narrow" panose="020B0606020202030204" pitchFamily="34" charset="0"/>
              </a:rPr>
              <a:t>daha güçlü </a:t>
            </a:r>
            <a:r>
              <a:rPr lang="tr-TR" sz="2800" dirty="0">
                <a:latin typeface="Arial Narrow" panose="020B0606020202030204" pitchFamily="34" charset="0"/>
              </a:rPr>
              <a:t>durun. Beden duruşunuzu değiştirin. Sırtınız ve başınızı dik tutun. Karşı taraf korktuğunuzu anlarsa daha da üstünüze gelebilir.</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Eğer fiziksel şiddet içeren bir tavır var ise yüksek sesle </a:t>
            </a:r>
            <a:r>
              <a:rPr lang="tr-TR" sz="2800" b="1" dirty="0">
                <a:solidFill>
                  <a:srgbClr val="0070C0"/>
                </a:solidFill>
                <a:latin typeface="Arial Narrow" panose="020B0606020202030204" pitchFamily="34" charset="0"/>
              </a:rPr>
              <a:t>«HAYIR» </a:t>
            </a:r>
            <a:r>
              <a:rPr lang="tr-TR" sz="2800" dirty="0">
                <a:latin typeface="Arial Narrow" panose="020B0606020202030204" pitchFamily="34" charset="0"/>
              </a:rPr>
              <a:t>diye bağırıp çevreye duyurarak çevrenin dikkatini çekerek yardım isteyin.</a:t>
            </a: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p:txBody>
      </p:sp>
      <p:pic>
        <p:nvPicPr>
          <p:cNvPr id="14338" name="Picture 2" descr="http://mentalhelpguide.ru/pics/conflict-resolution-skills.png">
            <a:extLst>
              <a:ext uri="{FF2B5EF4-FFF2-40B4-BE49-F238E27FC236}">
                <a16:creationId xmlns="" xmlns:a16="http://schemas.microsoft.com/office/drawing/2014/main" id="{6533FF8E-D303-499E-8FE6-12A82F182B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4" r="21637"/>
          <a:stretch/>
        </p:blipFill>
        <p:spPr bwMode="auto">
          <a:xfrm>
            <a:off x="8185534" y="2410879"/>
            <a:ext cx="3701668" cy="383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8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763196" cy="4586539"/>
          </a:xfrm>
        </p:spPr>
        <p:txBody>
          <a:bodyPr>
            <a:noAutofit/>
          </a:bodyPr>
          <a:lstStyle/>
          <a:p>
            <a:pPr algn="just"/>
            <a:r>
              <a:rPr lang="tr-TR" sz="2800" b="1" dirty="0">
                <a:solidFill>
                  <a:srgbClr val="FF0000"/>
                </a:solidFill>
                <a:latin typeface="Arial Narrow" panose="020B0606020202030204" pitchFamily="34" charset="0"/>
              </a:rPr>
              <a:t>ZORBALIĞA MARUZ KALDIĞIMDA NE YAPMALIYIM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Eğer sözlü olarak sizi taciz ediyorsa cevap vermeden </a:t>
            </a:r>
            <a:r>
              <a:rPr lang="tr-TR" sz="2800" b="1" dirty="0">
                <a:solidFill>
                  <a:srgbClr val="0070C0"/>
                </a:solidFill>
                <a:latin typeface="Arial Narrow" panose="020B0606020202030204" pitchFamily="34" charset="0"/>
              </a:rPr>
              <a:t>uzaklaşın.</a:t>
            </a:r>
            <a:r>
              <a:rPr lang="tr-TR" sz="2800" dirty="0">
                <a:latin typeface="Arial Narrow" panose="020B0606020202030204" pitchFamily="34" charset="0"/>
              </a:rPr>
              <a:t> Bir müddet sonra sıkılıp, bırakacaktır. </a:t>
            </a:r>
          </a:p>
          <a:p>
            <a:pPr marL="457200" indent="-457200" algn="just">
              <a:buClr>
                <a:srgbClr val="7030A0"/>
              </a:buClr>
              <a:buFont typeface="Arial Narrow" panose="020B0606020202030204" pitchFamily="34" charset="0"/>
              <a:buChar char="©"/>
            </a:pPr>
            <a:r>
              <a:rPr lang="tr-TR" sz="2800" b="1" dirty="0">
                <a:solidFill>
                  <a:srgbClr val="0070C0"/>
                </a:solidFill>
                <a:latin typeface="Arial Narrow" panose="020B0606020202030204" pitchFamily="34" charset="0"/>
              </a:rPr>
              <a:t>Şiddete başvurmayın. </a:t>
            </a:r>
            <a:r>
              <a:rPr lang="tr-TR" sz="2800" dirty="0">
                <a:latin typeface="Arial Narrow" panose="020B0606020202030204" pitchFamily="34" charset="0"/>
              </a:rPr>
              <a:t>Bu durum  o kişi ya da kişilerin amacına ulaşmasını sağlayacaktır.</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Okulda, eve gidip gelirken daha </a:t>
            </a:r>
            <a:r>
              <a:rPr lang="tr-TR" sz="2800" b="1" dirty="0">
                <a:solidFill>
                  <a:srgbClr val="0070C0"/>
                </a:solidFill>
                <a:latin typeface="Arial Narrow" panose="020B0606020202030204" pitchFamily="34" charset="0"/>
              </a:rPr>
              <a:t>güvenli olan yerleri tercih edin</a:t>
            </a:r>
            <a:r>
              <a:rPr lang="tr-TR" sz="2800" dirty="0">
                <a:latin typeface="Arial Narrow" panose="020B0606020202030204" pitchFamily="34" charset="0"/>
              </a:rPr>
              <a:t>. Tenha yerler her zaman daha fazla risk içerir. Öğretmenlerin sizi göremeyecekleri, yardım isteyemeyeceğiniz yerlerde yalnız olmamaya çalışın.</a:t>
            </a: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p:txBody>
      </p:sp>
      <p:pic>
        <p:nvPicPr>
          <p:cNvPr id="3" name="Resim 2">
            <a:extLst>
              <a:ext uri="{FF2B5EF4-FFF2-40B4-BE49-F238E27FC236}">
                <a16:creationId xmlns="" xmlns:a16="http://schemas.microsoft.com/office/drawing/2014/main" id="{4752FD30-6BDF-4DC0-B635-A9046006CB55}"/>
              </a:ext>
            </a:extLst>
          </p:cNvPr>
          <p:cNvPicPr>
            <a:picLocks noChangeAspect="1"/>
          </p:cNvPicPr>
          <p:nvPr/>
        </p:nvPicPr>
        <p:blipFill rotWithShape="1">
          <a:blip r:embed="rId2">
            <a:extLst>
              <a:ext uri="{28A0092B-C50C-407E-A947-70E740481C1C}">
                <a14:useLocalDpi xmlns:a14="http://schemas.microsoft.com/office/drawing/2010/main" val="0"/>
              </a:ext>
            </a:extLst>
          </a:blip>
          <a:srcRect b="22033"/>
          <a:stretch/>
        </p:blipFill>
        <p:spPr>
          <a:xfrm>
            <a:off x="8046428" y="1791082"/>
            <a:ext cx="3840982" cy="4488533"/>
          </a:xfrm>
          <a:prstGeom prst="rect">
            <a:avLst/>
          </a:prstGeom>
        </p:spPr>
      </p:pic>
    </p:spTree>
    <p:extLst>
      <p:ext uri="{BB962C8B-B14F-4D97-AF65-F5344CB8AC3E}">
        <p14:creationId xmlns:p14="http://schemas.microsoft.com/office/powerpoint/2010/main" val="2921249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763196" cy="4586539"/>
          </a:xfrm>
        </p:spPr>
        <p:txBody>
          <a:bodyPr>
            <a:noAutofit/>
          </a:bodyPr>
          <a:lstStyle/>
          <a:p>
            <a:pPr algn="just"/>
            <a:r>
              <a:rPr lang="tr-TR" sz="2800" b="1" dirty="0">
                <a:solidFill>
                  <a:srgbClr val="FF0000"/>
                </a:solidFill>
                <a:latin typeface="Arial Narrow" panose="020B0606020202030204" pitchFamily="34" charset="0"/>
              </a:rPr>
              <a:t>ZORBALIĞA MARUZ KALDIĞIMDA NE YAPMALIYIM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Zorbanın </a:t>
            </a:r>
            <a:r>
              <a:rPr lang="tr-TR" sz="2800" b="1" dirty="0">
                <a:solidFill>
                  <a:srgbClr val="0070C0"/>
                </a:solidFill>
                <a:latin typeface="Arial Narrow" panose="020B0606020202030204" pitchFamily="34" charset="0"/>
              </a:rPr>
              <a:t>«Kimseye Söyleme» </a:t>
            </a:r>
            <a:r>
              <a:rPr lang="tr-TR" sz="2800" dirty="0">
                <a:latin typeface="Arial Narrow" panose="020B0606020202030204" pitchFamily="34" charset="0"/>
              </a:rPr>
              <a:t>tehditlerine asla kulak asmayın.</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Güvendiğiniz bir kişiye neler yaşadığınızı </a:t>
            </a:r>
            <a:r>
              <a:rPr lang="tr-TR" sz="2800" b="1" dirty="0">
                <a:solidFill>
                  <a:srgbClr val="0070C0"/>
                </a:solidFill>
                <a:latin typeface="Arial Narrow" panose="020B0606020202030204" pitchFamily="34" charset="0"/>
              </a:rPr>
              <a:t>anlatın</a:t>
            </a:r>
            <a:r>
              <a:rPr lang="tr-TR" sz="2800" dirty="0">
                <a:latin typeface="Arial Narrow" panose="020B0606020202030204" pitchFamily="34" charset="0"/>
              </a:rPr>
              <a:t>.</a:t>
            </a: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p:txBody>
      </p:sp>
      <p:pic>
        <p:nvPicPr>
          <p:cNvPr id="4" name="Resim 3">
            <a:extLst>
              <a:ext uri="{FF2B5EF4-FFF2-40B4-BE49-F238E27FC236}">
                <a16:creationId xmlns="" xmlns:a16="http://schemas.microsoft.com/office/drawing/2014/main" id="{D3AE8654-0751-4BE3-AB1C-60CBF7B6B436}"/>
              </a:ext>
            </a:extLst>
          </p:cNvPr>
          <p:cNvPicPr>
            <a:picLocks noChangeAspect="1"/>
          </p:cNvPicPr>
          <p:nvPr/>
        </p:nvPicPr>
        <p:blipFill rotWithShape="1">
          <a:blip r:embed="rId2">
            <a:extLst>
              <a:ext uri="{28A0092B-C50C-407E-A947-70E740481C1C}">
                <a14:useLocalDpi xmlns:a14="http://schemas.microsoft.com/office/drawing/2010/main" val="0"/>
              </a:ext>
            </a:extLst>
          </a:blip>
          <a:srcRect l="20249" r="39269" b="24041"/>
          <a:stretch/>
        </p:blipFill>
        <p:spPr>
          <a:xfrm flipH="1">
            <a:off x="8901629" y="1808323"/>
            <a:ext cx="2892051" cy="4442318"/>
          </a:xfrm>
          <a:prstGeom prst="rect">
            <a:avLst/>
          </a:prstGeom>
          <a:effectLst>
            <a:softEdge rad="317500"/>
          </a:effectLst>
        </p:spPr>
      </p:pic>
    </p:spTree>
    <p:extLst>
      <p:ext uri="{BB962C8B-B14F-4D97-AF65-F5344CB8AC3E}">
        <p14:creationId xmlns:p14="http://schemas.microsoft.com/office/powerpoint/2010/main" val="1529260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440244" cy="4586539"/>
          </a:xfrm>
        </p:spPr>
        <p:txBody>
          <a:bodyPr>
            <a:noAutofit/>
          </a:bodyPr>
          <a:lstStyle/>
          <a:p>
            <a:pPr algn="just"/>
            <a:r>
              <a:rPr lang="tr-TR" sz="2800" b="1" dirty="0">
                <a:solidFill>
                  <a:srgbClr val="FF0000"/>
                </a:solidFill>
                <a:latin typeface="Arial Narrow" panose="020B0606020202030204" pitchFamily="34" charset="0"/>
              </a:rPr>
              <a:t>ZORBALIĞA UĞRAYANLARIN YANLIŞ İNANÇLARI ...</a:t>
            </a:r>
          </a:p>
          <a:p>
            <a:pPr algn="just">
              <a:buClr>
                <a:srgbClr val="7030A0"/>
              </a:buClr>
            </a:pPr>
            <a:r>
              <a:rPr lang="tr-TR" sz="2800" b="1" dirty="0">
                <a:solidFill>
                  <a:srgbClr val="0070C0"/>
                </a:solidFill>
                <a:latin typeface="Arial Narrow" panose="020B0606020202030204" pitchFamily="34" charset="0"/>
              </a:rPr>
              <a:t>1. Zorbalıktan yalnızca “hanım evlatları” yakınır.</a:t>
            </a:r>
          </a:p>
          <a:p>
            <a:pPr marL="914400" lvl="1" indent="-457200" algn="just">
              <a:buClr>
                <a:srgbClr val="7030A0"/>
              </a:buClr>
              <a:buFont typeface="Arial Narrow" panose="020B0606020202030204" pitchFamily="34" charset="0"/>
              <a:buChar char="©"/>
            </a:pPr>
            <a:r>
              <a:rPr lang="tr-TR" sz="2400" b="1" dirty="0">
                <a:solidFill>
                  <a:srgbClr val="006666"/>
                </a:solidFill>
                <a:latin typeface="Arial Narrow" panose="020B0606020202030204" pitchFamily="34" charset="0"/>
              </a:rPr>
              <a:t>Doğrusu: </a:t>
            </a:r>
            <a:r>
              <a:rPr lang="tr-TR" sz="2400" dirty="0">
                <a:latin typeface="Arial Narrow" panose="020B0606020202030204" pitchFamily="34" charset="0"/>
              </a:rPr>
              <a:t>Sizlerin zorbalıktan şikayet etmeniz “hanım evladı” olduğunuz anlamına gelmez. Zorbalık, zalimlik ve haksızlık yapmak demektir. Sizler, zorbalığın okulda hiçbir şekilde kabul edilemez olduğunu ve zorbalığa maruz kaldığınızda şikayetinizi dile getirmelisiniz.</a:t>
            </a: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p:txBody>
      </p:sp>
      <p:pic>
        <p:nvPicPr>
          <p:cNvPr id="3" name="Resim 2">
            <a:extLst>
              <a:ext uri="{FF2B5EF4-FFF2-40B4-BE49-F238E27FC236}">
                <a16:creationId xmlns="" xmlns:a16="http://schemas.microsoft.com/office/drawing/2014/main" id="{BA080BB9-3B64-4958-A4EC-37384D1B8E35}"/>
              </a:ext>
            </a:extLst>
          </p:cNvPr>
          <p:cNvPicPr>
            <a:picLocks noChangeAspect="1"/>
          </p:cNvPicPr>
          <p:nvPr/>
        </p:nvPicPr>
        <p:blipFill rotWithShape="1">
          <a:blip r:embed="rId2">
            <a:extLst>
              <a:ext uri="{28A0092B-C50C-407E-A947-70E740481C1C}">
                <a14:useLocalDpi xmlns:a14="http://schemas.microsoft.com/office/drawing/2010/main" val="0"/>
              </a:ext>
            </a:extLst>
          </a:blip>
          <a:srcRect l="52359" r="7623"/>
          <a:stretch/>
        </p:blipFill>
        <p:spPr>
          <a:xfrm>
            <a:off x="8361803" y="1964127"/>
            <a:ext cx="3347460" cy="4182413"/>
          </a:xfrm>
          <a:prstGeom prst="rect">
            <a:avLst/>
          </a:prstGeom>
        </p:spPr>
      </p:pic>
    </p:spTree>
    <p:extLst>
      <p:ext uri="{BB962C8B-B14F-4D97-AF65-F5344CB8AC3E}">
        <p14:creationId xmlns:p14="http://schemas.microsoft.com/office/powerpoint/2010/main" val="1892336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7440244" cy="4586539"/>
          </a:xfrm>
        </p:spPr>
        <p:txBody>
          <a:bodyPr>
            <a:noAutofit/>
          </a:bodyPr>
          <a:lstStyle/>
          <a:p>
            <a:pPr algn="just"/>
            <a:r>
              <a:rPr lang="tr-TR" sz="2800" b="1" dirty="0">
                <a:solidFill>
                  <a:srgbClr val="FF0000"/>
                </a:solidFill>
                <a:latin typeface="Arial Narrow" panose="020B0606020202030204" pitchFamily="34" charset="0"/>
              </a:rPr>
              <a:t>ZORBALIĞA UĞRAYANLARIN YANLIŞ İNANÇLARI ...</a:t>
            </a:r>
          </a:p>
          <a:p>
            <a:pPr algn="just">
              <a:buClr>
                <a:srgbClr val="7030A0"/>
              </a:buClr>
            </a:pPr>
            <a:r>
              <a:rPr lang="tr-TR" sz="2800" b="1" dirty="0">
                <a:solidFill>
                  <a:srgbClr val="0070C0"/>
                </a:solidFill>
                <a:latin typeface="Arial Narrow" panose="020B0606020202030204" pitchFamily="34" charset="0"/>
              </a:rPr>
              <a:t>2. Zorbayı ele vermek “ispiyonculuk” tur.</a:t>
            </a:r>
          </a:p>
          <a:p>
            <a:pPr marL="914400" lvl="1" indent="-457200" algn="just">
              <a:buClr>
                <a:srgbClr val="7030A0"/>
              </a:buClr>
              <a:buFont typeface="Arial Narrow" panose="020B0606020202030204" pitchFamily="34" charset="0"/>
              <a:buChar char="©"/>
            </a:pPr>
            <a:r>
              <a:rPr lang="tr-TR" sz="2400" b="1" dirty="0">
                <a:solidFill>
                  <a:srgbClr val="006666"/>
                </a:solidFill>
                <a:latin typeface="Arial Narrow" panose="020B0606020202030204" pitchFamily="34" charset="0"/>
              </a:rPr>
              <a:t>Doğrusu: </a:t>
            </a:r>
            <a:r>
              <a:rPr lang="tr-TR" sz="2400" dirty="0">
                <a:latin typeface="Arial Narrow" panose="020B0606020202030204" pitchFamily="34" charset="0"/>
              </a:rPr>
              <a:t>Zorbayı ele vermek “ispiyonculuk” değil, bildirmek demektir. Suçluya veya bir başkasına yardım etmek için suçluyu yetkililere bildiririz. Halbuki birisini “ispiyonlamakta” amaç, onun başını derde sokmaktır.</a:t>
            </a:r>
            <a:endParaRPr lang="tr-TR" sz="2800" dirty="0">
              <a:latin typeface="Arial Narrow" panose="020B0606020202030204" pitchFamily="34" charset="0"/>
            </a:endParaRPr>
          </a:p>
        </p:txBody>
      </p:sp>
      <p:pic>
        <p:nvPicPr>
          <p:cNvPr id="16386" name="Picture 2" descr="Ä°lgili resim">
            <a:extLst>
              <a:ext uri="{FF2B5EF4-FFF2-40B4-BE49-F238E27FC236}">
                <a16:creationId xmlns="" xmlns:a16="http://schemas.microsoft.com/office/drawing/2014/main" id="{9AF8CBC8-3DE3-41D1-9050-8E917F5160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15" t="6540" r="3153"/>
          <a:stretch/>
        </p:blipFill>
        <p:spPr bwMode="auto">
          <a:xfrm>
            <a:off x="7910111" y="2214391"/>
            <a:ext cx="3986674" cy="403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94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79" y="1747299"/>
            <a:ext cx="11726013" cy="4586539"/>
          </a:xfrm>
        </p:spPr>
        <p:txBody>
          <a:bodyPr>
            <a:noAutofit/>
          </a:bodyPr>
          <a:lstStyle/>
          <a:p>
            <a:pPr algn="just"/>
            <a:r>
              <a:rPr lang="tr-TR" sz="2800" b="1" dirty="0">
                <a:solidFill>
                  <a:srgbClr val="FF0000"/>
                </a:solidFill>
                <a:latin typeface="Arial Narrow" panose="020B0606020202030204" pitchFamily="34" charset="0"/>
              </a:rPr>
              <a:t>ZORBALIĞA UĞRAYANLARIN YANLIŞ İNANÇLARI ...</a:t>
            </a:r>
          </a:p>
          <a:p>
            <a:pPr algn="just">
              <a:buClr>
                <a:srgbClr val="7030A0"/>
              </a:buClr>
            </a:pPr>
            <a:r>
              <a:rPr lang="tr-TR" sz="2600" b="1" dirty="0">
                <a:solidFill>
                  <a:srgbClr val="0070C0"/>
                </a:solidFill>
                <a:latin typeface="Arial Narrow" panose="020B0606020202030204" pitchFamily="34" charset="0"/>
              </a:rPr>
              <a:t>3. “Kavga etmek ve saldırganca davranmak, büyüme ve gelişmenin doğal bir parçasıdır .</a:t>
            </a:r>
          </a:p>
          <a:p>
            <a:pPr algn="just">
              <a:buClr>
                <a:srgbClr val="7030A0"/>
              </a:buClr>
            </a:pPr>
            <a:r>
              <a:rPr lang="tr-TR" sz="2600" b="1" dirty="0">
                <a:solidFill>
                  <a:srgbClr val="0070C0"/>
                </a:solidFill>
                <a:latin typeface="Arial Narrow" panose="020B0606020202030204" pitchFamily="34" charset="0"/>
              </a:rPr>
              <a:t>4. Bazı öğrenciler zorbalığı hak ederler.</a:t>
            </a:r>
          </a:p>
          <a:p>
            <a:pPr algn="just">
              <a:buClr>
                <a:srgbClr val="7030A0"/>
              </a:buClr>
            </a:pPr>
            <a:r>
              <a:rPr lang="tr-TR" sz="2600" b="1" dirty="0">
                <a:solidFill>
                  <a:srgbClr val="0070C0"/>
                </a:solidFill>
                <a:latin typeface="Arial Narrow" panose="020B0606020202030204" pitchFamily="34" charset="0"/>
              </a:rPr>
              <a:t> 5. Zorbalık yapanları görmezden gelirseniz size bulaşmazlar.</a:t>
            </a:r>
          </a:p>
          <a:p>
            <a:pPr algn="just">
              <a:buClr>
                <a:srgbClr val="7030A0"/>
              </a:buClr>
            </a:pPr>
            <a:r>
              <a:rPr lang="tr-TR" sz="2600" b="1" dirty="0">
                <a:solidFill>
                  <a:srgbClr val="0070C0"/>
                </a:solidFill>
                <a:latin typeface="Arial Narrow" panose="020B0606020202030204" pitchFamily="34" charset="0"/>
              </a:rPr>
              <a:t>6. Bir zorba ile baş etmenin en iyi yolu onunla kavga etmek ve intikam almaktır.</a:t>
            </a:r>
          </a:p>
          <a:p>
            <a:pPr algn="just">
              <a:buClr>
                <a:srgbClr val="7030A0"/>
              </a:buClr>
            </a:pPr>
            <a:r>
              <a:rPr lang="tr-TR" sz="2600" b="1" dirty="0">
                <a:solidFill>
                  <a:srgbClr val="0070C0"/>
                </a:solidFill>
                <a:latin typeface="Arial Narrow" panose="020B0606020202030204" pitchFamily="34" charset="0"/>
              </a:rPr>
              <a:t>7. Zorbalığa uğrayan kişiler belli bir süre acı çekerler ama bunu daha sonra unutacaklarından pek de büyütülecek bir şey değildir. </a:t>
            </a:r>
          </a:p>
          <a:p>
            <a:pPr algn="just">
              <a:buClr>
                <a:srgbClr val="7030A0"/>
              </a:buClr>
            </a:pPr>
            <a:r>
              <a:rPr lang="tr-TR" sz="2600" b="1" dirty="0">
                <a:solidFill>
                  <a:srgbClr val="0070C0"/>
                </a:solidFill>
                <a:latin typeface="Arial Narrow" panose="020B0606020202030204" pitchFamily="34" charset="0"/>
              </a:rPr>
              <a:t>8. Sadece erkekler zorbalık yapar.”</a:t>
            </a:r>
          </a:p>
          <a:p>
            <a:pPr>
              <a:buClr>
                <a:srgbClr val="E5E5FF"/>
              </a:buClr>
            </a:pPr>
            <a:r>
              <a:rPr lang="tr-TR" altLang="tr-TR" sz="3600" b="1" dirty="0">
                <a:solidFill>
                  <a:srgbClr val="00B050"/>
                </a:solidFill>
              </a:rPr>
              <a:t>Doğrusu: Bu söylemlerin tamamı </a:t>
            </a:r>
            <a:r>
              <a:rPr lang="tr-TR" altLang="tr-TR" sz="3600" b="1" dirty="0">
                <a:solidFill>
                  <a:srgbClr val="FF0000"/>
                </a:solidFill>
              </a:rPr>
              <a:t>YANLIŞ....</a:t>
            </a:r>
          </a:p>
          <a:p>
            <a:pPr algn="just">
              <a:buClr>
                <a:srgbClr val="7030A0"/>
              </a:buClr>
            </a:pPr>
            <a:endParaRPr lang="tr-TR" sz="27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26557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6988551" cy="4586539"/>
          </a:xfrm>
        </p:spPr>
        <p:txBody>
          <a:bodyPr>
            <a:noAutofit/>
          </a:bodyPr>
          <a:lstStyle/>
          <a:p>
            <a:pPr algn="just"/>
            <a:r>
              <a:rPr lang="tr-TR" sz="2800" b="1" dirty="0">
                <a:solidFill>
                  <a:srgbClr val="FF0000"/>
                </a:solidFill>
                <a:latin typeface="Arial Narrow" panose="020B0606020202030204" pitchFamily="34" charset="0"/>
              </a:rPr>
              <a:t>ZORBALARA ÖNERİLER ...</a:t>
            </a:r>
          </a:p>
          <a:p>
            <a:pPr algn="just">
              <a:buClr>
                <a:srgbClr val="7030A0"/>
              </a:buClr>
            </a:pPr>
            <a:r>
              <a:rPr lang="tr-TR" sz="2800" b="1" dirty="0">
                <a:solidFill>
                  <a:srgbClr val="0070C0"/>
                </a:solidFill>
                <a:latin typeface="Arial Narrow" panose="020B0606020202030204" pitchFamily="34" charset="0"/>
              </a:rPr>
              <a:t>Güç ve Güçlü Olmak Nedir?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Güçlü olmak başkalarının bizim istediklerimizi yapmasını sağlamak için  zarar görmelerine sebep  olmak değildir.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Duygu ve davranışlarını kontrol edebileceğin sürece güçlüsün.</a:t>
            </a:r>
          </a:p>
          <a:p>
            <a:pPr marL="1371600" lvl="2" indent="-457200" algn="just">
              <a:buClr>
                <a:srgbClr val="7030A0"/>
              </a:buClr>
              <a:buFont typeface="Arial Narrow" panose="020B0606020202030204" pitchFamily="34" charset="0"/>
              <a:buChar char="©"/>
            </a:pPr>
            <a:r>
              <a:rPr lang="tr-TR" sz="2800" dirty="0">
                <a:latin typeface="Arial Narrow" panose="020B0606020202030204" pitchFamily="34" charset="0"/>
              </a:rPr>
              <a:t>Fiziksel olarak güçlü olmak </a:t>
            </a:r>
          </a:p>
          <a:p>
            <a:pPr marL="1371600" lvl="2" indent="-457200" algn="just">
              <a:buClr>
                <a:srgbClr val="7030A0"/>
              </a:buClr>
              <a:buFont typeface="Arial Narrow" panose="020B0606020202030204" pitchFamily="34" charset="0"/>
              <a:buChar char="©"/>
            </a:pPr>
            <a:r>
              <a:rPr lang="tr-TR" sz="2800" dirty="0">
                <a:latin typeface="Arial Narrow" panose="020B0606020202030204" pitchFamily="34" charset="0"/>
              </a:rPr>
              <a:t>Duygusal olarak güçlü olmak </a:t>
            </a:r>
          </a:p>
          <a:p>
            <a:pPr marL="1371600" lvl="2" indent="-457200" algn="just">
              <a:buClr>
                <a:srgbClr val="7030A0"/>
              </a:buClr>
              <a:buFont typeface="Arial Narrow" panose="020B0606020202030204" pitchFamily="34" charset="0"/>
              <a:buChar char="©"/>
            </a:pPr>
            <a:r>
              <a:rPr lang="tr-TR" sz="2800" dirty="0">
                <a:latin typeface="Arial Narrow" panose="020B0606020202030204" pitchFamily="34" charset="0"/>
              </a:rPr>
              <a:t>Sosyal olarak güçlü olmak </a:t>
            </a:r>
          </a:p>
        </p:txBody>
      </p:sp>
      <p:pic>
        <p:nvPicPr>
          <p:cNvPr id="20482" name="Picture 2" descr="Ä°lgili resim">
            <a:extLst>
              <a:ext uri="{FF2B5EF4-FFF2-40B4-BE49-F238E27FC236}">
                <a16:creationId xmlns="" xmlns:a16="http://schemas.microsoft.com/office/drawing/2014/main" id="{3739D3A4-0D66-4CA0-AE77-A58E3BE87E2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89" b="100000" l="9538" r="89538">
                        <a14:foregroundMark x1="16923" y1="98889" x2="87385" y2="99111"/>
                      </a14:backgroundRemoval>
                    </a14:imgEffect>
                  </a14:imgLayer>
                </a14:imgProps>
              </a:ext>
              <a:ext uri="{28A0092B-C50C-407E-A947-70E740481C1C}">
                <a14:useLocalDpi xmlns:a14="http://schemas.microsoft.com/office/drawing/2010/main" val="0"/>
              </a:ext>
            </a:extLst>
          </a:blip>
          <a:srcRect l="13640" r="11980"/>
          <a:stretch/>
        </p:blipFill>
        <p:spPr bwMode="auto">
          <a:xfrm>
            <a:off x="7307267" y="2005101"/>
            <a:ext cx="46050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28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670930" cy="4586539"/>
          </a:xfrm>
        </p:spPr>
        <p:txBody>
          <a:bodyPr>
            <a:noAutofit/>
          </a:bodyPr>
          <a:lstStyle/>
          <a:p>
            <a:pPr algn="just"/>
            <a:r>
              <a:rPr lang="tr-TR" sz="2800" b="1" dirty="0">
                <a:solidFill>
                  <a:srgbClr val="FF0000"/>
                </a:solidFill>
                <a:latin typeface="Arial Narrow" panose="020B0606020202030204" pitchFamily="34" charset="0"/>
              </a:rPr>
              <a:t>GÜNEŞ VE RÜZGAR MASALI...</a:t>
            </a:r>
          </a:p>
          <a:p>
            <a:pPr algn="just">
              <a:buClr>
                <a:srgbClr val="7030A0"/>
              </a:buClr>
            </a:pPr>
            <a:r>
              <a:rPr lang="tr-TR" sz="2800" dirty="0">
                <a:latin typeface="Arial Narrow" panose="020B0606020202030204" pitchFamily="34" charset="0"/>
              </a:rPr>
              <a:t>Bir gün rüzgar Güneş’le konuşuyormuş. </a:t>
            </a:r>
          </a:p>
          <a:p>
            <a:pPr algn="just">
              <a:buClr>
                <a:srgbClr val="7030A0"/>
              </a:buClr>
            </a:pPr>
            <a:r>
              <a:rPr lang="tr-TR" sz="2800" dirty="0">
                <a:latin typeface="Arial Narrow" panose="020B0606020202030204" pitchFamily="34" charset="0"/>
              </a:rPr>
              <a:t>- </a:t>
            </a:r>
            <a:r>
              <a:rPr lang="tr-TR" sz="2800" dirty="0" err="1">
                <a:latin typeface="Arial Narrow" panose="020B0606020202030204" pitchFamily="34" charset="0"/>
              </a:rPr>
              <a:t>Vuvv</a:t>
            </a:r>
            <a:r>
              <a:rPr lang="tr-TR" sz="2800" dirty="0">
                <a:latin typeface="Arial Narrow" panose="020B0606020202030204" pitchFamily="34" charset="0"/>
              </a:rPr>
              <a:t>…Ben senden daha güçlüyüm demiş.</a:t>
            </a:r>
          </a:p>
          <a:p>
            <a:pPr algn="just">
              <a:buClr>
                <a:srgbClr val="7030A0"/>
              </a:buClr>
            </a:pPr>
            <a:r>
              <a:rPr lang="tr-TR" sz="2800" dirty="0">
                <a:latin typeface="Arial Narrow" panose="020B0606020202030204" pitchFamily="34" charset="0"/>
              </a:rPr>
              <a:t>-Öyle mi? Demiş Güneş.</a:t>
            </a:r>
          </a:p>
          <a:p>
            <a:pPr algn="just">
              <a:buClr>
                <a:srgbClr val="7030A0"/>
              </a:buClr>
            </a:pPr>
            <a:r>
              <a:rPr lang="tr-TR" sz="2800" dirty="0">
                <a:latin typeface="Arial Narrow" panose="020B0606020202030204" pitchFamily="34" charset="0"/>
              </a:rPr>
              <a:t>-Elbette demiş rüzgar. Bunu sana göstereceğim. Bak şu aşağıdaki yaşlı adamı görüyor musun? Güneş eğilip bakmış.</a:t>
            </a:r>
          </a:p>
          <a:p>
            <a:pPr algn="just">
              <a:buClr>
                <a:srgbClr val="7030A0"/>
              </a:buClr>
            </a:pPr>
            <a:r>
              <a:rPr lang="tr-TR" sz="2800" dirty="0">
                <a:latin typeface="Arial Narrow" panose="020B0606020202030204" pitchFamily="34" charset="0"/>
              </a:rPr>
              <a:t>-Görüyorum diye cevap vermiş.</a:t>
            </a:r>
          </a:p>
          <a:p>
            <a:pPr algn="just">
              <a:buClr>
                <a:srgbClr val="7030A0"/>
              </a:buClr>
            </a:pPr>
            <a:r>
              <a:rPr lang="tr-TR" sz="2800" dirty="0">
                <a:latin typeface="Arial Narrow" panose="020B0606020202030204" pitchFamily="34" charset="0"/>
              </a:rPr>
              <a:t>Rüzgar gururla:</a:t>
            </a:r>
          </a:p>
          <a:p>
            <a:pPr algn="just">
              <a:buClr>
                <a:srgbClr val="7030A0"/>
              </a:buClr>
            </a:pPr>
            <a:r>
              <a:rPr lang="tr-TR" sz="2800" dirty="0">
                <a:latin typeface="Arial Narrow" panose="020B0606020202030204" pitchFamily="34" charset="0"/>
              </a:rPr>
              <a:t>-Gör bak! Onun ceketini çıkaracağım diye konuşmuş.</a:t>
            </a:r>
          </a:p>
        </p:txBody>
      </p:sp>
    </p:spTree>
    <p:extLst>
      <p:ext uri="{BB962C8B-B14F-4D97-AF65-F5344CB8AC3E}">
        <p14:creationId xmlns:p14="http://schemas.microsoft.com/office/powerpoint/2010/main" val="226906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670930" cy="4586539"/>
          </a:xfrm>
        </p:spPr>
        <p:txBody>
          <a:bodyPr>
            <a:noAutofit/>
          </a:bodyPr>
          <a:lstStyle/>
          <a:p>
            <a:pPr algn="just"/>
            <a:r>
              <a:rPr lang="tr-TR" sz="2800" b="1" dirty="0">
                <a:solidFill>
                  <a:srgbClr val="FF0000"/>
                </a:solidFill>
                <a:latin typeface="Arial Narrow" panose="020B0606020202030204" pitchFamily="34" charset="0"/>
              </a:rPr>
              <a:t>GÜNEŞ VE RÜZGAR MASALI...</a:t>
            </a:r>
          </a:p>
          <a:p>
            <a:pPr algn="just">
              <a:buClr>
                <a:srgbClr val="7030A0"/>
              </a:buClr>
            </a:pPr>
            <a:r>
              <a:rPr lang="tr-TR" sz="2800" dirty="0">
                <a:latin typeface="Arial Narrow" panose="020B0606020202030204" pitchFamily="34" charset="0"/>
              </a:rPr>
              <a:t>Güneş:</a:t>
            </a:r>
          </a:p>
          <a:p>
            <a:pPr algn="just">
              <a:buClr>
                <a:srgbClr val="7030A0"/>
              </a:buClr>
            </a:pPr>
            <a:r>
              <a:rPr lang="tr-TR" sz="2800" dirty="0">
                <a:latin typeface="Arial Narrow" panose="020B0606020202030204" pitchFamily="34" charset="0"/>
              </a:rPr>
              <a:t>-Peki o zaman demiş. Haydi dene bakalım. </a:t>
            </a:r>
          </a:p>
          <a:p>
            <a:pPr algn="just">
              <a:buClr>
                <a:srgbClr val="7030A0"/>
              </a:buClr>
            </a:pPr>
            <a:r>
              <a:rPr lang="tr-TR" sz="2800" dirty="0">
                <a:latin typeface="Arial Narrow" panose="020B0606020202030204" pitchFamily="34" charset="0"/>
              </a:rPr>
              <a:t>Sonra bulutların arkasına çekilmiş. Merakla rüzgarı izlemeye başlamış. Rüzgar bütün şiddetiyle esmiş. O estikçe yaşlı adam üşümüş. Üşüdükçe paltosuna sarılmış. Rüzgar buna öfkelenmiş. Daha da şiddetli esmiş. Bu kez adam da paltosunu daha sıkı tutmuş. O ne kadar şiddetli estiyse adam da paltosuna o kadar çok sarılmış. Çünkü çok üşüyormuş.</a:t>
            </a:r>
          </a:p>
          <a:p>
            <a:pPr algn="just">
              <a:buClr>
                <a:srgbClr val="7030A0"/>
              </a:buClr>
            </a:pPr>
            <a:r>
              <a:rPr lang="tr-TR" sz="2800" dirty="0">
                <a:latin typeface="Arial Narrow" panose="020B0606020202030204" pitchFamily="34" charset="0"/>
              </a:rPr>
              <a:t>Rüzgar sonunda pes etmiş. Bu kez sıra Güneş’e gelmiş. </a:t>
            </a:r>
          </a:p>
        </p:txBody>
      </p:sp>
    </p:spTree>
    <p:extLst>
      <p:ext uri="{BB962C8B-B14F-4D97-AF65-F5344CB8AC3E}">
        <p14:creationId xmlns:p14="http://schemas.microsoft.com/office/powerpoint/2010/main" val="387414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a:t>
            </a: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18" name="Picture 2" descr="C:\Users\Serap\Desktop\imagesB9ZV5M10.jpg">
            <a:extLst>
              <a:ext uri="{FF2B5EF4-FFF2-40B4-BE49-F238E27FC236}">
                <a16:creationId xmlns="" xmlns:a16="http://schemas.microsoft.com/office/drawing/2014/main" id="{AB8D2199-B13E-4B55-AAF5-5C21FEBE55B3}"/>
              </a:ext>
            </a:extLst>
          </p:cNvPr>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3227941" y="2228043"/>
            <a:ext cx="5150643" cy="3888231"/>
          </a:xfrm>
          <a:prstGeom prst="rect">
            <a:avLst/>
          </a:prstGeom>
          <a:noFill/>
        </p:spPr>
      </p:pic>
    </p:spTree>
    <p:extLst>
      <p:ext uri="{BB962C8B-B14F-4D97-AF65-F5344CB8AC3E}">
        <p14:creationId xmlns:p14="http://schemas.microsoft.com/office/powerpoint/2010/main" val="1277452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670930" cy="4586539"/>
          </a:xfrm>
        </p:spPr>
        <p:txBody>
          <a:bodyPr>
            <a:noAutofit/>
          </a:bodyPr>
          <a:lstStyle/>
          <a:p>
            <a:pPr algn="just"/>
            <a:r>
              <a:rPr lang="tr-TR" sz="2800" b="1" dirty="0">
                <a:solidFill>
                  <a:srgbClr val="FF0000"/>
                </a:solidFill>
                <a:latin typeface="Arial Narrow" panose="020B0606020202030204" pitchFamily="34" charset="0"/>
              </a:rPr>
              <a:t>GÜNEŞ VE RÜZGAR MASALI...</a:t>
            </a:r>
          </a:p>
          <a:p>
            <a:pPr algn="just">
              <a:buClr>
                <a:srgbClr val="7030A0"/>
              </a:buClr>
            </a:pPr>
            <a:r>
              <a:rPr lang="tr-TR" sz="2800" dirty="0">
                <a:latin typeface="Arial Narrow" panose="020B0606020202030204" pitchFamily="34" charset="0"/>
              </a:rPr>
              <a:t>Güneş bulutların arkasından çıkmış. Yaşlı adama sıcacık gülümsemiş. Yeryüzünü iyice ısıtmış. Adam pek sevinmiş. Yeryüzü ısındıkça adam da ısınmış. O da gülümsemeye başlamış.</a:t>
            </a:r>
          </a:p>
          <a:p>
            <a:pPr algn="just">
              <a:buClr>
                <a:srgbClr val="7030A0"/>
              </a:buClr>
            </a:pPr>
            <a:r>
              <a:rPr lang="tr-TR" sz="2800" dirty="0">
                <a:latin typeface="Arial Narrow" panose="020B0606020202030204" pitchFamily="34" charset="0"/>
              </a:rPr>
              <a:t>-Artık paltoya ihtiyacım kalmadı diye düşünmüş. Ve paltosunu çıkarmış. Güneş rüzgara dönerek:</a:t>
            </a:r>
          </a:p>
          <a:p>
            <a:pPr algn="just">
              <a:buClr>
                <a:srgbClr val="7030A0"/>
              </a:buClr>
            </a:pPr>
            <a:r>
              <a:rPr lang="tr-TR" sz="2800" dirty="0">
                <a:latin typeface="Arial Narrow" panose="020B0606020202030204" pitchFamily="34" charset="0"/>
              </a:rPr>
              <a:t>-Gördün mü demiş. </a:t>
            </a:r>
            <a:r>
              <a:rPr lang="tr-TR" sz="2800" b="1" dirty="0">
                <a:solidFill>
                  <a:srgbClr val="0070C0"/>
                </a:solidFill>
                <a:latin typeface="Arial Narrow" panose="020B0606020202030204" pitchFamily="34" charset="0"/>
              </a:rPr>
              <a:t>Nazik olanlar zorbalardan her zaman daha güçlüdür.</a:t>
            </a:r>
          </a:p>
        </p:txBody>
      </p:sp>
    </p:spTree>
    <p:extLst>
      <p:ext uri="{BB962C8B-B14F-4D97-AF65-F5344CB8AC3E}">
        <p14:creationId xmlns:p14="http://schemas.microsoft.com/office/powerpoint/2010/main" val="1212605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6371607" cy="4586539"/>
          </a:xfrm>
        </p:spPr>
        <p:txBody>
          <a:bodyPr>
            <a:noAutofit/>
          </a:bodyPr>
          <a:lstStyle/>
          <a:p>
            <a:pPr algn="just"/>
            <a:r>
              <a:rPr lang="tr-TR" sz="2800" b="1" dirty="0">
                <a:solidFill>
                  <a:srgbClr val="FF0000"/>
                </a:solidFill>
                <a:latin typeface="Arial Narrow" panose="020B0606020202030204" pitchFamily="34" charset="0"/>
              </a:rPr>
              <a:t>ZORBALIK DAVRANIŞINA ŞAHİT OLURSAM NE YAPMALIYIM?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Zorbalığa maruz kalan kişiyi yalnız bırakmayın, arkadaş olun.</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Okul psikolojik danışmanından yardım alın.</a:t>
            </a:r>
          </a:p>
        </p:txBody>
      </p:sp>
      <p:pic>
        <p:nvPicPr>
          <p:cNvPr id="19" name="Picture 2">
            <a:extLst>
              <a:ext uri="{FF2B5EF4-FFF2-40B4-BE49-F238E27FC236}">
                <a16:creationId xmlns="" xmlns:a16="http://schemas.microsoft.com/office/drawing/2014/main" id="{76A0AA4F-487C-4AFD-8ABA-3E81B08F8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795" y="2277038"/>
            <a:ext cx="4838885" cy="397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46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726014" cy="4586539"/>
          </a:xfrm>
        </p:spPr>
        <p:txBody>
          <a:bodyPr>
            <a:noAutofit/>
          </a:bodyPr>
          <a:lstStyle/>
          <a:p>
            <a:pPr algn="just"/>
            <a:r>
              <a:rPr lang="tr-TR" sz="2800" b="1" dirty="0">
                <a:solidFill>
                  <a:srgbClr val="FF0000"/>
                </a:solidFill>
                <a:latin typeface="Arial Narrow" panose="020B0606020202030204" pitchFamily="34" charset="0"/>
              </a:rPr>
              <a:t>UNUTMAYIN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Zorbalık yapan kişilerin </a:t>
            </a:r>
            <a:r>
              <a:rPr lang="tr-TR" sz="2800" b="1" dirty="0">
                <a:solidFill>
                  <a:srgbClr val="0070C0"/>
                </a:solidFill>
                <a:latin typeface="Arial Narrow" panose="020B0606020202030204" pitchFamily="34" charset="0"/>
              </a:rPr>
              <a:t>«Zorba» </a:t>
            </a:r>
            <a:r>
              <a:rPr lang="tr-TR" sz="2800" dirty="0">
                <a:latin typeface="Arial Narrow" panose="020B0606020202030204" pitchFamily="34" charset="0"/>
              </a:rPr>
              <a:t>olarak damgalanması, o kişinin her zaman kötü olarak anılmasına sebep olur.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Zorbalık bir davranış biçimidir. Zorbalık yapan kişiler bu davranışlarının yanlış olduğunu ve sebep olduğu zararları fark ettiklerinde, davranışlarını düzeltmek isteyeceklerdir. Bu durumda zorbalık gören ve zorbalığa şahit olan kişilerin yapacağı </a:t>
            </a:r>
            <a:r>
              <a:rPr lang="tr-TR" sz="2800" b="1" dirty="0">
                <a:solidFill>
                  <a:srgbClr val="0070C0"/>
                </a:solidFill>
                <a:latin typeface="Arial Narrow" panose="020B0606020202030204" pitchFamily="34" charset="0"/>
              </a:rPr>
              <a:t>en doğru şey, zorbalığı bir yetişkine bildirmektir.</a:t>
            </a:r>
            <a:r>
              <a:rPr lang="tr-TR" sz="2800" dirty="0">
                <a:latin typeface="Arial Narrow" panose="020B0606020202030204" pitchFamily="34" charset="0"/>
              </a:rPr>
              <a:t> Bu hem kendileri için hem de zorbalık yapan kişi için en yararlı adım olacaktır.</a:t>
            </a:r>
          </a:p>
        </p:txBody>
      </p:sp>
    </p:spTree>
    <p:extLst>
      <p:ext uri="{BB962C8B-B14F-4D97-AF65-F5344CB8AC3E}">
        <p14:creationId xmlns:p14="http://schemas.microsoft.com/office/powerpoint/2010/main" val="285307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726014" cy="4586539"/>
          </a:xfrm>
        </p:spPr>
        <p:txBody>
          <a:bodyPr>
            <a:noAutofit/>
          </a:bodyPr>
          <a:lstStyle/>
          <a:p>
            <a:pPr algn="just"/>
            <a:r>
              <a:rPr lang="tr-TR" sz="2800" b="1" dirty="0">
                <a:solidFill>
                  <a:srgbClr val="FF0000"/>
                </a:solidFill>
                <a:latin typeface="Arial Narrow" panose="020B0606020202030204" pitchFamily="34" charset="0"/>
              </a:rPr>
              <a:t>UNUTMA! ZORBALIĞIN CEZAİ YAPTIRIMI VAR! ...</a:t>
            </a:r>
          </a:p>
          <a:p>
            <a:pPr algn="just">
              <a:buClr>
                <a:srgbClr val="7030A0"/>
              </a:buClr>
            </a:pPr>
            <a:r>
              <a:rPr lang="tr-TR" sz="2800" dirty="0">
                <a:latin typeface="Arial Narrow" panose="020B0606020202030204" pitchFamily="34" charset="0"/>
              </a:rPr>
              <a:t>b) Okuldan uzaklaştırma cezasını gerektiren davranışlar;</a:t>
            </a:r>
          </a:p>
          <a:p>
            <a:pPr algn="just">
              <a:buClr>
                <a:srgbClr val="7030A0"/>
              </a:buClr>
            </a:pPr>
            <a:r>
              <a:rPr lang="tr-TR" sz="2800" dirty="0">
                <a:latin typeface="Arial Narrow" panose="020B0606020202030204" pitchFamily="34" charset="0"/>
              </a:rPr>
              <a:t>	1) Kişilere, arkadaşlarına söz ve davranışlarla sarkıntılık, hakaret ve iftira etmek veya ahlak kuralları ile bağdaşmayan davranışlarda bulunmak ya da başkalarını bu gibi davranışlara kışkırtmak,</a:t>
            </a:r>
          </a:p>
          <a:p>
            <a:pPr algn="just">
              <a:buClr>
                <a:srgbClr val="7030A0"/>
              </a:buClr>
            </a:pPr>
            <a:r>
              <a:rPr lang="tr-TR" sz="2800" dirty="0">
                <a:latin typeface="Arial Narrow" panose="020B0606020202030204" pitchFamily="34" charset="0"/>
              </a:rPr>
              <a:t>	2) Kişileri veya grupları dil, ırk, cinsiyet, siyasi düşünce, felsefi ve dini inançlarına göre ayırmayı, kınamayı, kötülemeyi amaçlayan davranışlarda bulunmak veya ayrımcılığı körükleyici semboller taşımak,</a:t>
            </a:r>
          </a:p>
        </p:txBody>
      </p:sp>
    </p:spTree>
    <p:extLst>
      <p:ext uri="{BB962C8B-B14F-4D97-AF65-F5344CB8AC3E}">
        <p14:creationId xmlns:p14="http://schemas.microsoft.com/office/powerpoint/2010/main" val="1907914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726014" cy="4586539"/>
          </a:xfrm>
        </p:spPr>
        <p:txBody>
          <a:bodyPr>
            <a:noAutofit/>
          </a:bodyPr>
          <a:lstStyle/>
          <a:p>
            <a:pPr algn="just"/>
            <a:r>
              <a:rPr lang="tr-TR" sz="2800" b="1" dirty="0">
                <a:solidFill>
                  <a:srgbClr val="FF0000"/>
                </a:solidFill>
                <a:latin typeface="Arial Narrow" panose="020B0606020202030204" pitchFamily="34" charset="0"/>
              </a:rPr>
              <a:t>UNUTMAYIN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Hiç kimsenin Başkasına Zorbalık Yapmaya,</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Alay Etmeye,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Şiddet Uygulamaya,</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Tehdit Etmeye,</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Diğerlerinin Öğrenim Hayatını Engellemeye</a:t>
            </a:r>
          </a:p>
          <a:p>
            <a:pPr algn="just">
              <a:buClr>
                <a:srgbClr val="7030A0"/>
              </a:buClr>
            </a:pPr>
            <a:r>
              <a:rPr lang="tr-TR" sz="2800" b="1" dirty="0">
                <a:solidFill>
                  <a:srgbClr val="0070C0"/>
                </a:solidFill>
                <a:latin typeface="Arial Narrow" panose="020B0606020202030204" pitchFamily="34" charset="0"/>
              </a:rPr>
              <a:t>HAKKI YOKTUR.</a:t>
            </a:r>
          </a:p>
        </p:txBody>
      </p:sp>
    </p:spTree>
    <p:extLst>
      <p:ext uri="{BB962C8B-B14F-4D97-AF65-F5344CB8AC3E}">
        <p14:creationId xmlns:p14="http://schemas.microsoft.com/office/powerpoint/2010/main" val="1514890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726014" cy="4586539"/>
          </a:xfrm>
        </p:spPr>
        <p:txBody>
          <a:bodyPr>
            <a:noAutofit/>
          </a:bodyPr>
          <a:lstStyle/>
          <a:p>
            <a:pPr algn="just"/>
            <a:r>
              <a:rPr lang="tr-TR" sz="2800" b="1" dirty="0">
                <a:solidFill>
                  <a:srgbClr val="FF0000"/>
                </a:solidFill>
                <a:latin typeface="Arial Narrow" panose="020B0606020202030204" pitchFamily="34" charset="0"/>
              </a:rPr>
              <a:t>VEEE ...</a:t>
            </a:r>
          </a:p>
          <a:p>
            <a:pPr marL="914400" lvl="1" indent="-457200" algn="just">
              <a:buClr>
                <a:srgbClr val="7030A0"/>
              </a:buClr>
              <a:buFont typeface="Arial Narrow" panose="020B0606020202030204" pitchFamily="34" charset="0"/>
              <a:buChar char="©"/>
            </a:pPr>
            <a:r>
              <a:rPr lang="tr-TR" sz="3600" b="1" dirty="0">
                <a:solidFill>
                  <a:srgbClr val="0070C0"/>
                </a:solidFill>
                <a:latin typeface="Arial Narrow" panose="020B0606020202030204" pitchFamily="34" charset="0"/>
              </a:rPr>
              <a:t>Gerçek arkadaşlar senin yanlış yolda yürümeni istemezler.</a:t>
            </a:r>
          </a:p>
        </p:txBody>
      </p:sp>
      <p:pic>
        <p:nvPicPr>
          <p:cNvPr id="18" name="Picture 3">
            <a:extLst>
              <a:ext uri="{FF2B5EF4-FFF2-40B4-BE49-F238E27FC236}">
                <a16:creationId xmlns="" xmlns:a16="http://schemas.microsoft.com/office/drawing/2014/main" id="{0238EB2D-D855-4214-8B53-F4D83E57C1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3489" y="3061088"/>
            <a:ext cx="5065021" cy="31169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961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6371607" cy="4586539"/>
          </a:xfrm>
        </p:spPr>
        <p:txBody>
          <a:bodyPr>
            <a:noAutofit/>
          </a:bodyPr>
          <a:lstStyle/>
          <a:p>
            <a:pPr algn="just"/>
            <a:r>
              <a:rPr lang="tr-TR" sz="2800" b="1" dirty="0">
                <a:solidFill>
                  <a:srgbClr val="FF0000"/>
                </a:solidFill>
                <a:latin typeface="Arial Narrow" panose="020B0606020202030204" pitchFamily="34" charset="0"/>
              </a:rPr>
              <a:t>ZORBALIK DAVRANIŞINA ŞAHİT OLURSAM NE YAPMALIYIM?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Böyle davranışlara şahit olduğunuzda </a:t>
            </a:r>
            <a:r>
              <a:rPr lang="tr-TR" sz="2800" b="1" dirty="0">
                <a:solidFill>
                  <a:srgbClr val="0070C0"/>
                </a:solidFill>
                <a:latin typeface="Arial Narrow" panose="020B0606020202030204" pitchFamily="34" charset="0"/>
              </a:rPr>
              <a:t>zorbalık yapan çocuğu cesaretlendirecek davranışlarda bulunmayın.</a:t>
            </a:r>
            <a:r>
              <a:rPr lang="tr-TR" sz="2800" dirty="0">
                <a:latin typeface="Arial Narrow" panose="020B0606020202030204" pitchFamily="34" charset="0"/>
              </a:rPr>
              <a:t> Yaptıklarına gülmeyin, tezahürat yapmayın, alkışlamayın. </a:t>
            </a:r>
          </a:p>
          <a:p>
            <a:pPr marL="457200" indent="-457200" algn="just">
              <a:buClr>
                <a:srgbClr val="7030A0"/>
              </a:buClr>
              <a:buFont typeface="Arial Narrow" panose="020B0606020202030204" pitchFamily="34" charset="0"/>
              <a:buChar char="©"/>
            </a:pPr>
            <a:r>
              <a:rPr lang="tr-TR" sz="2800" dirty="0">
                <a:latin typeface="Arial Narrow" panose="020B0606020202030204" pitchFamily="34" charset="0"/>
              </a:rPr>
              <a:t>Böyle bir durumda hemen öğretmenlerinize haber verin.</a:t>
            </a:r>
          </a:p>
        </p:txBody>
      </p:sp>
      <p:pic>
        <p:nvPicPr>
          <p:cNvPr id="18" name="Picture 2">
            <a:extLst>
              <a:ext uri="{FF2B5EF4-FFF2-40B4-BE49-F238E27FC236}">
                <a16:creationId xmlns="" xmlns:a16="http://schemas.microsoft.com/office/drawing/2014/main" id="{293D2D91-228E-43D8-B989-CF4E1FD28B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19" r="9694"/>
          <a:stretch/>
        </p:blipFill>
        <p:spPr bwMode="auto">
          <a:xfrm flipH="1">
            <a:off x="6797338" y="2897437"/>
            <a:ext cx="4998384" cy="331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924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0" y="1747299"/>
            <a:ext cx="11726014" cy="4586539"/>
          </a:xfrm>
        </p:spPr>
        <p:txBody>
          <a:bodyPr>
            <a:noAutofit/>
          </a:bodyPr>
          <a:lstStyle/>
          <a:p>
            <a:pPr algn="just"/>
            <a:r>
              <a:rPr lang="tr-TR" sz="2800" b="1" dirty="0">
                <a:solidFill>
                  <a:srgbClr val="FF0000"/>
                </a:solidFill>
                <a:latin typeface="Arial Narrow" panose="020B0606020202030204" pitchFamily="34" charset="0"/>
              </a:rPr>
              <a:t>VEEE ...</a:t>
            </a:r>
          </a:p>
        </p:txBody>
      </p:sp>
      <p:pic>
        <p:nvPicPr>
          <p:cNvPr id="19" name="Picture 2" descr="C:\Users\user\Desktop\zorbalık burada biter.jpg">
            <a:extLst>
              <a:ext uri="{FF2B5EF4-FFF2-40B4-BE49-F238E27FC236}">
                <a16:creationId xmlns="" xmlns:a16="http://schemas.microsoft.com/office/drawing/2014/main" id="{BC2DA129-3990-4F47-8181-7608E3A6E5DE}"/>
              </a:ext>
            </a:extLst>
          </p:cNvPr>
          <p:cNvPicPr>
            <a:picLocks noChangeAspect="1" noChangeArrowheads="1"/>
          </p:cNvPicPr>
          <p:nvPr/>
        </p:nvPicPr>
        <p:blipFill rotWithShape="1">
          <a:blip r:embed="rId2">
            <a:duotone>
              <a:schemeClr val="accent6">
                <a:shade val="45000"/>
                <a:satMod val="135000"/>
              </a:schemeClr>
              <a:prstClr val="white"/>
            </a:duotone>
          </a:blip>
          <a:srcRect t="12362" b="13812"/>
          <a:stretch/>
        </p:blipFill>
        <p:spPr bwMode="auto">
          <a:xfrm>
            <a:off x="1254799" y="2351929"/>
            <a:ext cx="9645825" cy="3937841"/>
          </a:xfrm>
          <a:prstGeom prst="rect">
            <a:avLst/>
          </a:prstGeom>
        </p:spPr>
      </p:pic>
    </p:spTree>
    <p:extLst>
      <p:ext uri="{BB962C8B-B14F-4D97-AF65-F5344CB8AC3E}">
        <p14:creationId xmlns:p14="http://schemas.microsoft.com/office/powerpoint/2010/main" val="34026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300"/>
            <a:ext cx="11670929" cy="4367060"/>
          </a:xfrm>
        </p:spPr>
        <p:txBody>
          <a:bodyPr>
            <a:noAutofit/>
          </a:bodyPr>
          <a:lstStyle/>
          <a:p>
            <a:pPr algn="just"/>
            <a:r>
              <a:rPr lang="tr-TR" sz="2800" b="1" dirty="0">
                <a:solidFill>
                  <a:srgbClr val="FF0000"/>
                </a:solidFill>
                <a:latin typeface="Arial Narrow" panose="020B0606020202030204" pitchFamily="34" charset="0"/>
              </a:rPr>
              <a:t>YARARLANILAN KAYNAKLAR….</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Ayşe Başak ERK; Akran Zorbalığı Etkinlik Kitabı,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Nevin Dölek; Öğrencilerde Zorbaca Davranışlar</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Konya Meram RAM</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Ordu Ünye </a:t>
            </a:r>
            <a:r>
              <a:rPr lang="tr-TR" sz="2800" dirty="0" smtClean="0">
                <a:latin typeface="Arial Narrow" panose="020B0606020202030204" pitchFamily="34" charset="0"/>
              </a:rPr>
              <a:t>RAM</a:t>
            </a:r>
          </a:p>
          <a:p>
            <a:pPr marL="914400" lvl="1" indent="-457200" algn="just">
              <a:buClr>
                <a:srgbClr val="7030A0"/>
              </a:buClr>
              <a:buFont typeface="Arial Narrow" panose="020B0606020202030204" pitchFamily="34" charset="0"/>
              <a:buChar char="©"/>
            </a:pPr>
            <a:r>
              <a:rPr lang="tr-TR" sz="2800" dirty="0" smtClean="0">
                <a:latin typeface="Arial Narrow" panose="020B0606020202030204" pitchFamily="34" charset="0"/>
              </a:rPr>
              <a:t>Bilecik RAM</a:t>
            </a:r>
            <a:endParaRPr lang="tr-TR" sz="2800" dirty="0">
              <a:latin typeface="Arial Narrow" panose="020B0606020202030204" pitchFamily="34" charset="0"/>
            </a:endParaRP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Google görsellerden alıntı yapılmıştır</a:t>
            </a:r>
            <a:r>
              <a:rPr lang="tr-TR" sz="2800" dirty="0" smtClean="0">
                <a:latin typeface="Arial Narrow" panose="020B0606020202030204" pitchFamily="34" charset="0"/>
              </a:rPr>
              <a:t>.</a:t>
            </a:r>
          </a:p>
          <a:p>
            <a:pPr marL="914400" lvl="1" indent="-457200" algn="just">
              <a:buClr>
                <a:srgbClr val="7030A0"/>
              </a:buClr>
            </a:pPr>
            <a:r>
              <a:rPr lang="tr-TR" sz="2800" dirty="0" smtClean="0">
                <a:latin typeface="Arial Narrow" panose="020B0606020202030204" pitchFamily="34" charset="0"/>
              </a:rPr>
              <a:t> </a:t>
            </a:r>
            <a:endParaRPr lang="tr-TR" sz="2800" dirty="0">
              <a:latin typeface="Arial Narrow" panose="020B0606020202030204" pitchFamily="34" charset="0"/>
            </a:endParaRPr>
          </a:p>
          <a:p>
            <a:pPr lvl="1" algn="just">
              <a:buClr>
                <a:srgbClr val="7030A0"/>
              </a:buClr>
            </a:pPr>
            <a:r>
              <a:rPr lang="tr-TR" sz="2400" dirty="0">
                <a:latin typeface="Arial Narrow" panose="020B0606020202030204" pitchFamily="34" charset="0"/>
              </a:rPr>
              <a:t/>
            </a:r>
            <a:br>
              <a:rPr lang="tr-TR" sz="2400" dirty="0">
                <a:latin typeface="Arial Narrow" panose="020B0606020202030204" pitchFamily="34" charset="0"/>
              </a:rPr>
            </a:br>
            <a:endParaRPr lang="tr-TR" sz="2400" b="1" dirty="0">
              <a:latin typeface="Arial Narrow" panose="020B0606020202030204" pitchFamily="34" charset="0"/>
            </a:endParaRPr>
          </a:p>
        </p:txBody>
      </p:sp>
    </p:spTree>
    <p:extLst>
      <p:ext uri="{BB962C8B-B14F-4D97-AF65-F5344CB8AC3E}">
        <p14:creationId xmlns:p14="http://schemas.microsoft.com/office/powerpoint/2010/main" val="2882861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aşlık 1">
            <a:extLst>
              <a:ext uri="{FF2B5EF4-FFF2-40B4-BE49-F238E27FC236}">
                <a16:creationId xmlns="" xmlns:a16="http://schemas.microsoft.com/office/drawing/2014/main" id="{A52E969B-1C12-47DA-ADAA-05E0901FD5F0}"/>
              </a:ext>
            </a:extLst>
          </p:cNvPr>
          <p:cNvSpPr txBox="1">
            <a:spLocks/>
          </p:cNvSpPr>
          <p:nvPr/>
        </p:nvSpPr>
        <p:spPr>
          <a:xfrm>
            <a:off x="4506686" y="2476282"/>
            <a:ext cx="7315200" cy="19724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400" b="1" dirty="0">
                <a:solidFill>
                  <a:srgbClr val="006666"/>
                </a:solidFill>
                <a:latin typeface="Arial Black" panose="020B0A04020102020204" pitchFamily="34" charset="0"/>
              </a:rPr>
              <a:t>KATILIMINIZ İÇİN</a:t>
            </a:r>
            <a:br>
              <a:rPr lang="tr-TR" sz="4400" b="1" dirty="0">
                <a:solidFill>
                  <a:srgbClr val="006666"/>
                </a:solidFill>
                <a:latin typeface="Arial Black" panose="020B0A04020102020204" pitchFamily="34" charset="0"/>
              </a:rPr>
            </a:br>
            <a:r>
              <a:rPr lang="tr-TR" sz="4400" b="1" dirty="0">
                <a:solidFill>
                  <a:srgbClr val="006666"/>
                </a:solidFill>
                <a:latin typeface="Arial Black" panose="020B0A04020102020204" pitchFamily="34" charset="0"/>
              </a:rPr>
              <a:t>           </a:t>
            </a:r>
            <a:br>
              <a:rPr lang="tr-TR" sz="4400" b="1" dirty="0">
                <a:solidFill>
                  <a:srgbClr val="006666"/>
                </a:solidFill>
                <a:latin typeface="Arial Black" panose="020B0A04020102020204" pitchFamily="34" charset="0"/>
              </a:rPr>
            </a:br>
            <a:r>
              <a:rPr lang="tr-TR" sz="4400" b="1" dirty="0">
                <a:solidFill>
                  <a:srgbClr val="006666"/>
                </a:solidFill>
                <a:latin typeface="Arial Black" panose="020B0A04020102020204" pitchFamily="34" charset="0"/>
              </a:rPr>
              <a:t>TEŞEKKÜR EDERİM.</a:t>
            </a:r>
          </a:p>
        </p:txBody>
      </p:sp>
    </p:spTree>
    <p:extLst>
      <p:ext uri="{BB962C8B-B14F-4D97-AF65-F5344CB8AC3E}">
        <p14:creationId xmlns:p14="http://schemas.microsoft.com/office/powerpoint/2010/main" val="25401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a:t>
            </a: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19" name="Picture 2" descr="C:\Users\Serap\Desktop\167220120122103201564.jpg">
            <a:extLst>
              <a:ext uri="{FF2B5EF4-FFF2-40B4-BE49-F238E27FC236}">
                <a16:creationId xmlns="" xmlns:a16="http://schemas.microsoft.com/office/drawing/2014/main" id="{71415F5A-E680-4346-9962-B525F359E1F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2881303" y="2090092"/>
            <a:ext cx="6500857" cy="4143404"/>
          </a:xfrm>
          <a:prstGeom prst="rect">
            <a:avLst/>
          </a:prstGeom>
          <a:noFill/>
          <a:effectLst>
            <a:softEdge rad="317500"/>
          </a:effectLst>
        </p:spPr>
      </p:pic>
    </p:spTree>
    <p:extLst>
      <p:ext uri="{BB962C8B-B14F-4D97-AF65-F5344CB8AC3E}">
        <p14:creationId xmlns:p14="http://schemas.microsoft.com/office/powerpoint/2010/main" val="70726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a:t>
            </a: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18" name="Picture 2" descr="C:\Users\Serap\Desktop\1008243.jpg">
            <a:extLst>
              <a:ext uri="{FF2B5EF4-FFF2-40B4-BE49-F238E27FC236}">
                <a16:creationId xmlns="" xmlns:a16="http://schemas.microsoft.com/office/drawing/2014/main" id="{9CF1A032-3777-46B1-9F37-A9C3B2F7E53E}"/>
              </a:ext>
            </a:extLst>
          </p:cNvPr>
          <p:cNvPicPr>
            <a:picLocks noChangeAspect="1" noChangeArrowheads="1"/>
          </p:cNvPicPr>
          <p:nvPr/>
        </p:nvPicPr>
        <p:blipFill>
          <a:blip r:embed="rId2"/>
          <a:srcRect/>
          <a:stretch>
            <a:fillRect/>
          </a:stretch>
        </p:blipFill>
        <p:spPr bwMode="auto">
          <a:xfrm>
            <a:off x="3756752" y="2213872"/>
            <a:ext cx="5909776" cy="4095372"/>
          </a:xfrm>
          <a:prstGeom prst="rect">
            <a:avLst/>
          </a:prstGeom>
          <a:noFill/>
          <a:effectLst>
            <a:softEdge rad="635000"/>
          </a:effectLst>
        </p:spPr>
      </p:pic>
    </p:spTree>
    <p:extLst>
      <p:ext uri="{BB962C8B-B14F-4D97-AF65-F5344CB8AC3E}">
        <p14:creationId xmlns:p14="http://schemas.microsoft.com/office/powerpoint/2010/main" val="387647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a:t>
            </a: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19" name="Picture 2" descr="C:\Users\Serap\Desktop\akranzorbaligi7.jpg">
            <a:extLst>
              <a:ext uri="{FF2B5EF4-FFF2-40B4-BE49-F238E27FC236}">
                <a16:creationId xmlns="" xmlns:a16="http://schemas.microsoft.com/office/drawing/2014/main" id="{2D848536-3A1A-4EF5-97E2-48044BAA861D}"/>
              </a:ext>
            </a:extLst>
          </p:cNvPr>
          <p:cNvPicPr>
            <a:picLocks noChangeAspect="1" noChangeArrowheads="1"/>
          </p:cNvPicPr>
          <p:nvPr/>
        </p:nvPicPr>
        <p:blipFill>
          <a:blip r:embed="rId2"/>
          <a:stretch>
            <a:fillRect/>
          </a:stretch>
        </p:blipFill>
        <p:spPr bwMode="auto">
          <a:xfrm>
            <a:off x="5015556" y="2198461"/>
            <a:ext cx="2381250" cy="4038600"/>
          </a:xfrm>
          <a:prstGeom prst="rect">
            <a:avLst/>
          </a:prstGeom>
        </p:spPr>
      </p:pic>
    </p:spTree>
    <p:extLst>
      <p:ext uri="{BB962C8B-B14F-4D97-AF65-F5344CB8AC3E}">
        <p14:creationId xmlns:p14="http://schemas.microsoft.com/office/powerpoint/2010/main" val="290737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Resimlere baktığınızda bu yaşananları nasıl tanımlarsınız?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 Böyle bir olay yaşadınız mı?</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Böyle bir duruma şahit oldunuz mu?</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Karşılaştığınız zaman ne yaptınız? </a:t>
            </a:r>
          </a:p>
          <a:p>
            <a:pPr marL="914400" lvl="1" indent="-457200" algn="just">
              <a:buClr>
                <a:srgbClr val="7030A0"/>
              </a:buClr>
              <a:buFont typeface="Arial Narrow" panose="020B0606020202030204" pitchFamily="34" charset="0"/>
              <a:buChar char="©"/>
            </a:pPr>
            <a:r>
              <a:rPr lang="tr-TR" sz="2800" dirty="0">
                <a:latin typeface="Arial Narrow" panose="020B0606020202030204" pitchFamily="34" charset="0"/>
              </a:rPr>
              <a:t>Kimden yardım aldınız?</a:t>
            </a: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2050" name="Picture 2" descr="Ä°lgili resim">
            <a:extLst>
              <a:ext uri="{FF2B5EF4-FFF2-40B4-BE49-F238E27FC236}">
                <a16:creationId xmlns="" xmlns:a16="http://schemas.microsoft.com/office/drawing/2014/main" id="{838B8CD9-5679-4ABC-AE54-E630D143A8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26" r="12004"/>
          <a:stretch/>
        </p:blipFill>
        <p:spPr bwMode="auto">
          <a:xfrm>
            <a:off x="7832992" y="2787352"/>
            <a:ext cx="4021162" cy="34940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1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ctrTitle"/>
          </p:nvPr>
        </p:nvSpPr>
        <p:spPr>
          <a:xfrm>
            <a:off x="216481" y="927462"/>
            <a:ext cx="11726014" cy="1035153"/>
          </a:xfrm>
        </p:spPr>
        <p:txBody>
          <a:bodyPr>
            <a:normAutofit/>
          </a:bodyPr>
          <a:lstStyle/>
          <a:p>
            <a:pPr algn="r"/>
            <a:r>
              <a:rPr lang="tr-TR" b="1" dirty="0">
                <a:solidFill>
                  <a:srgbClr val="002060"/>
                </a:solidFill>
                <a:effectLst>
                  <a:outerShdw blurRad="38100" dist="38100" dir="2700000" algn="tl">
                    <a:srgbClr val="000000">
                      <a:alpha val="43137"/>
                    </a:srgbClr>
                  </a:outerShdw>
                </a:effectLst>
              </a:rPr>
              <a:t>AKRAN ZORBALIĞI</a:t>
            </a:r>
            <a:endParaRPr lang="tr-TR" sz="6000" b="1" dirty="0">
              <a:solidFill>
                <a:srgbClr val="002060"/>
              </a:solidFill>
              <a:effectLst>
                <a:outerShdw blurRad="38100" dist="38100" dir="2700000" algn="tl">
                  <a:srgbClr val="000000">
                    <a:alpha val="43137"/>
                  </a:srgbClr>
                </a:outerShdw>
              </a:effectLst>
            </a:endParaRPr>
          </a:p>
        </p:txBody>
      </p:sp>
      <p:sp>
        <p:nvSpPr>
          <p:cNvPr id="11" name="Alt Başlık 2"/>
          <p:cNvSpPr>
            <a:spLocks noGrp="1"/>
          </p:cNvSpPr>
          <p:nvPr>
            <p:ph type="subTitle" idx="1"/>
          </p:nvPr>
        </p:nvSpPr>
        <p:spPr>
          <a:xfrm>
            <a:off x="216481" y="1747299"/>
            <a:ext cx="11670929" cy="4586539"/>
          </a:xfrm>
        </p:spPr>
        <p:txBody>
          <a:bodyPr>
            <a:noAutofit/>
          </a:bodyPr>
          <a:lstStyle/>
          <a:p>
            <a:pPr algn="just"/>
            <a:r>
              <a:rPr lang="tr-TR" sz="2800" b="1" dirty="0">
                <a:solidFill>
                  <a:srgbClr val="FF0000"/>
                </a:solidFill>
                <a:latin typeface="Arial Narrow" panose="020B0606020202030204" pitchFamily="34" charset="0"/>
              </a:rPr>
              <a:t>ZORBALIK ...</a:t>
            </a:r>
          </a:p>
          <a:p>
            <a:pPr marL="457200" indent="-457200" algn="just">
              <a:buClr>
                <a:srgbClr val="7030A0"/>
              </a:buClr>
              <a:buFont typeface="Arial Narrow" panose="020B0606020202030204" pitchFamily="34" charset="0"/>
              <a:buChar char="©"/>
            </a:pPr>
            <a:endParaRPr lang="tr-TR" sz="2800" dirty="0">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endParaRPr lang="tr-TR" sz="2800" dirty="0">
              <a:solidFill>
                <a:srgbClr val="FF0000"/>
              </a:solidFill>
              <a:latin typeface="Arial Narrow" panose="020B0606020202030204" pitchFamily="34" charset="0"/>
            </a:endParaRPr>
          </a:p>
          <a:p>
            <a:pPr algn="just">
              <a:buClr>
                <a:srgbClr val="7030A0"/>
              </a:buClr>
            </a:pPr>
            <a:r>
              <a:rPr lang="tr-TR" sz="2800" dirty="0">
                <a:latin typeface="Arial Narrow" panose="020B0606020202030204" pitchFamily="34" charset="0"/>
              </a:rPr>
              <a:t>				</a:t>
            </a:r>
            <a:endParaRPr lang="tr-TR" sz="2800" b="1" dirty="0">
              <a:latin typeface="Arial Narrow" panose="020B0606020202030204" pitchFamily="34" charset="0"/>
            </a:endParaRPr>
          </a:p>
        </p:txBody>
      </p:sp>
      <p:pic>
        <p:nvPicPr>
          <p:cNvPr id="4098" name="Picture 2" descr="Ä°lgili resim">
            <a:extLst>
              <a:ext uri="{FF2B5EF4-FFF2-40B4-BE49-F238E27FC236}">
                <a16:creationId xmlns="" xmlns:a16="http://schemas.microsoft.com/office/drawing/2014/main" id="{92BE4658-BDD7-4716-8C68-90C2E3A4E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910" y="2022189"/>
            <a:ext cx="4251770" cy="423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104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1891</Words>
  <Application>Microsoft Office PowerPoint</Application>
  <PresentationFormat>Özel</PresentationFormat>
  <Paragraphs>276</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Office Teması</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AKRAN ZORBALIĞI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BRAM</dc:creator>
  <cp:lastModifiedBy>Windows Kullanıcısı</cp:lastModifiedBy>
  <cp:revision>115</cp:revision>
  <dcterms:created xsi:type="dcterms:W3CDTF">2017-09-12T09:32:01Z</dcterms:created>
  <dcterms:modified xsi:type="dcterms:W3CDTF">2021-10-18T06:37:10Z</dcterms:modified>
</cp:coreProperties>
</file>